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7" r:id="rId2"/>
    <p:sldId id="260" r:id="rId3"/>
    <p:sldId id="264" r:id="rId4"/>
    <p:sldId id="263" r:id="rId5"/>
  </p:sldIdLst>
  <p:sldSz cx="10691813" cy="15119350"/>
  <p:notesSz cx="10020300" cy="14449425"/>
  <p:defaultTextStyle>
    <a:defPPr>
      <a:defRPr lang="tr-TR"/>
    </a:defPPr>
    <a:lvl1pPr marL="0" algn="l" defTabSz="1407810" rtl="0" eaLnBrk="1" latinLnBrk="0" hangingPunct="1">
      <a:defRPr sz="2771" kern="1200">
        <a:solidFill>
          <a:schemeClr val="tx1"/>
        </a:solidFill>
        <a:latin typeface="+mn-lt"/>
        <a:ea typeface="+mn-ea"/>
        <a:cs typeface="+mn-cs"/>
      </a:defRPr>
    </a:lvl1pPr>
    <a:lvl2pPr marL="703905" algn="l" defTabSz="1407810" rtl="0" eaLnBrk="1" latinLnBrk="0" hangingPunct="1">
      <a:defRPr sz="2771" kern="1200">
        <a:solidFill>
          <a:schemeClr val="tx1"/>
        </a:solidFill>
        <a:latin typeface="+mn-lt"/>
        <a:ea typeface="+mn-ea"/>
        <a:cs typeface="+mn-cs"/>
      </a:defRPr>
    </a:lvl2pPr>
    <a:lvl3pPr marL="1407810" algn="l" defTabSz="1407810" rtl="0" eaLnBrk="1" latinLnBrk="0" hangingPunct="1">
      <a:defRPr sz="2771" kern="1200">
        <a:solidFill>
          <a:schemeClr val="tx1"/>
        </a:solidFill>
        <a:latin typeface="+mn-lt"/>
        <a:ea typeface="+mn-ea"/>
        <a:cs typeface="+mn-cs"/>
      </a:defRPr>
    </a:lvl3pPr>
    <a:lvl4pPr marL="2111715" algn="l" defTabSz="1407810" rtl="0" eaLnBrk="1" latinLnBrk="0" hangingPunct="1">
      <a:defRPr sz="2771" kern="1200">
        <a:solidFill>
          <a:schemeClr val="tx1"/>
        </a:solidFill>
        <a:latin typeface="+mn-lt"/>
        <a:ea typeface="+mn-ea"/>
        <a:cs typeface="+mn-cs"/>
      </a:defRPr>
    </a:lvl4pPr>
    <a:lvl5pPr marL="2815620" algn="l" defTabSz="1407810" rtl="0" eaLnBrk="1" latinLnBrk="0" hangingPunct="1">
      <a:defRPr sz="2771" kern="1200">
        <a:solidFill>
          <a:schemeClr val="tx1"/>
        </a:solidFill>
        <a:latin typeface="+mn-lt"/>
        <a:ea typeface="+mn-ea"/>
        <a:cs typeface="+mn-cs"/>
      </a:defRPr>
    </a:lvl5pPr>
    <a:lvl6pPr marL="3519526" algn="l" defTabSz="1407810" rtl="0" eaLnBrk="1" latinLnBrk="0" hangingPunct="1">
      <a:defRPr sz="2771" kern="1200">
        <a:solidFill>
          <a:schemeClr val="tx1"/>
        </a:solidFill>
        <a:latin typeface="+mn-lt"/>
        <a:ea typeface="+mn-ea"/>
        <a:cs typeface="+mn-cs"/>
      </a:defRPr>
    </a:lvl6pPr>
    <a:lvl7pPr marL="4223431" algn="l" defTabSz="1407810" rtl="0" eaLnBrk="1" latinLnBrk="0" hangingPunct="1">
      <a:defRPr sz="2771" kern="1200">
        <a:solidFill>
          <a:schemeClr val="tx1"/>
        </a:solidFill>
        <a:latin typeface="+mn-lt"/>
        <a:ea typeface="+mn-ea"/>
        <a:cs typeface="+mn-cs"/>
      </a:defRPr>
    </a:lvl7pPr>
    <a:lvl8pPr marL="4927336" algn="l" defTabSz="1407810" rtl="0" eaLnBrk="1" latinLnBrk="0" hangingPunct="1">
      <a:defRPr sz="2771" kern="1200">
        <a:solidFill>
          <a:schemeClr val="tx1"/>
        </a:solidFill>
        <a:latin typeface="+mn-lt"/>
        <a:ea typeface="+mn-ea"/>
        <a:cs typeface="+mn-cs"/>
      </a:defRPr>
    </a:lvl8pPr>
    <a:lvl9pPr marL="5631241" algn="l" defTabSz="1407810" rtl="0" eaLnBrk="1" latinLnBrk="0" hangingPunct="1">
      <a:defRPr sz="27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gemenler"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0" autoAdjust="0"/>
    <p:restoredTop sz="94698" autoAdjust="0"/>
  </p:normalViewPr>
  <p:slideViewPr>
    <p:cSldViewPr>
      <p:cViewPr varScale="1">
        <p:scale>
          <a:sx n="32" d="100"/>
          <a:sy n="32" d="100"/>
        </p:scale>
        <p:origin x="2652" y="90"/>
      </p:cViewPr>
      <p:guideLst>
        <p:guide orient="horz" pos="4762"/>
        <p:guide pos="33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4342911" cy="721552"/>
          </a:xfrm>
          <a:prstGeom prst="rect">
            <a:avLst/>
          </a:prstGeom>
        </p:spPr>
        <p:txBody>
          <a:bodyPr vert="horz" lIns="133365" tIns="66683" rIns="133365" bIns="66683" rtlCol="0"/>
          <a:lstStyle>
            <a:lvl1pPr algn="l">
              <a:defRPr sz="1800"/>
            </a:lvl1pPr>
          </a:lstStyle>
          <a:p>
            <a:endParaRPr lang="tr-TR"/>
          </a:p>
        </p:txBody>
      </p:sp>
      <p:sp>
        <p:nvSpPr>
          <p:cNvPr id="3" name="2 Veri Yer Tutucusu"/>
          <p:cNvSpPr>
            <a:spLocks noGrp="1"/>
          </p:cNvSpPr>
          <p:nvPr>
            <p:ph type="dt" sz="quarter" idx="1"/>
          </p:nvPr>
        </p:nvSpPr>
        <p:spPr>
          <a:xfrm>
            <a:off x="5675049" y="1"/>
            <a:ext cx="4342911" cy="721552"/>
          </a:xfrm>
          <a:prstGeom prst="rect">
            <a:avLst/>
          </a:prstGeom>
        </p:spPr>
        <p:txBody>
          <a:bodyPr vert="horz" lIns="133365" tIns="66683" rIns="133365" bIns="66683" rtlCol="0"/>
          <a:lstStyle>
            <a:lvl1pPr algn="r">
              <a:defRPr sz="1800"/>
            </a:lvl1pPr>
          </a:lstStyle>
          <a:p>
            <a:fld id="{8C0D927A-905A-4CBC-993F-32DDBB89A200}" type="datetimeFigureOut">
              <a:rPr lang="tr-TR" smtClean="0"/>
              <a:pPr/>
              <a:t>10.07.2021</a:t>
            </a:fld>
            <a:endParaRPr lang="tr-TR"/>
          </a:p>
        </p:txBody>
      </p:sp>
      <p:sp>
        <p:nvSpPr>
          <p:cNvPr id="4" name="3 Altbilgi Yer Tutucusu"/>
          <p:cNvSpPr>
            <a:spLocks noGrp="1"/>
          </p:cNvSpPr>
          <p:nvPr>
            <p:ph type="ftr" sz="quarter" idx="2"/>
          </p:nvPr>
        </p:nvSpPr>
        <p:spPr>
          <a:xfrm>
            <a:off x="1" y="13725576"/>
            <a:ext cx="4342911" cy="721552"/>
          </a:xfrm>
          <a:prstGeom prst="rect">
            <a:avLst/>
          </a:prstGeom>
        </p:spPr>
        <p:txBody>
          <a:bodyPr vert="horz" lIns="133365" tIns="66683" rIns="133365" bIns="66683" rtlCol="0" anchor="b"/>
          <a:lstStyle>
            <a:lvl1pPr algn="l">
              <a:defRPr sz="1800"/>
            </a:lvl1pPr>
          </a:lstStyle>
          <a:p>
            <a:endParaRPr lang="tr-TR"/>
          </a:p>
        </p:txBody>
      </p:sp>
      <p:sp>
        <p:nvSpPr>
          <p:cNvPr id="5" name="4 Slayt Numarası Yer Tutucusu"/>
          <p:cNvSpPr>
            <a:spLocks noGrp="1"/>
          </p:cNvSpPr>
          <p:nvPr>
            <p:ph type="sldNum" sz="quarter" idx="3"/>
          </p:nvPr>
        </p:nvSpPr>
        <p:spPr>
          <a:xfrm>
            <a:off x="5675049" y="13725576"/>
            <a:ext cx="4342911" cy="721552"/>
          </a:xfrm>
          <a:prstGeom prst="rect">
            <a:avLst/>
          </a:prstGeom>
        </p:spPr>
        <p:txBody>
          <a:bodyPr vert="horz" lIns="133365" tIns="66683" rIns="133365" bIns="66683" rtlCol="0" anchor="b"/>
          <a:lstStyle>
            <a:lvl1pPr algn="r">
              <a:defRPr sz="1800"/>
            </a:lvl1pPr>
          </a:lstStyle>
          <a:p>
            <a:fld id="{F13EEC70-2F9E-46DB-94B3-840B5EE8352B}" type="slidenum">
              <a:rPr lang="tr-TR" smtClean="0"/>
              <a:pPr/>
              <a:t>‹#›</a:t>
            </a:fld>
            <a:endParaRPr lang="tr-TR"/>
          </a:p>
        </p:txBody>
      </p:sp>
    </p:spTree>
    <p:extLst>
      <p:ext uri="{BB962C8B-B14F-4D97-AF65-F5344CB8AC3E}">
        <p14:creationId xmlns:p14="http://schemas.microsoft.com/office/powerpoint/2010/main" val="3759348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4342911" cy="721552"/>
          </a:xfrm>
          <a:prstGeom prst="rect">
            <a:avLst/>
          </a:prstGeom>
        </p:spPr>
        <p:txBody>
          <a:bodyPr vert="horz" lIns="133365" tIns="66683" rIns="133365" bIns="66683" rtlCol="0"/>
          <a:lstStyle>
            <a:lvl1pPr algn="l">
              <a:defRPr sz="1800"/>
            </a:lvl1pPr>
          </a:lstStyle>
          <a:p>
            <a:endParaRPr lang="tr-TR"/>
          </a:p>
        </p:txBody>
      </p:sp>
      <p:sp>
        <p:nvSpPr>
          <p:cNvPr id="3" name="2 Veri Yer Tutucusu"/>
          <p:cNvSpPr>
            <a:spLocks noGrp="1"/>
          </p:cNvSpPr>
          <p:nvPr>
            <p:ph type="dt" idx="1"/>
          </p:nvPr>
        </p:nvSpPr>
        <p:spPr>
          <a:xfrm>
            <a:off x="5675049" y="1"/>
            <a:ext cx="4342911" cy="721552"/>
          </a:xfrm>
          <a:prstGeom prst="rect">
            <a:avLst/>
          </a:prstGeom>
        </p:spPr>
        <p:txBody>
          <a:bodyPr vert="horz" lIns="133365" tIns="66683" rIns="133365" bIns="66683" rtlCol="0"/>
          <a:lstStyle>
            <a:lvl1pPr algn="r">
              <a:defRPr sz="1800"/>
            </a:lvl1pPr>
          </a:lstStyle>
          <a:p>
            <a:fld id="{42607394-7C32-4F69-ABDB-57F338DF4F38}" type="datetimeFigureOut">
              <a:rPr lang="tr-TR" smtClean="0"/>
              <a:pPr/>
              <a:t>10.07.2021</a:t>
            </a:fld>
            <a:endParaRPr lang="tr-TR"/>
          </a:p>
        </p:txBody>
      </p:sp>
      <p:sp>
        <p:nvSpPr>
          <p:cNvPr id="4" name="3 Slayt Görüntüsü Yer Tutucusu"/>
          <p:cNvSpPr>
            <a:spLocks noGrp="1" noRot="1" noChangeAspect="1"/>
          </p:cNvSpPr>
          <p:nvPr>
            <p:ph type="sldImg" idx="2"/>
          </p:nvPr>
        </p:nvSpPr>
        <p:spPr>
          <a:xfrm>
            <a:off x="3094038" y="1084263"/>
            <a:ext cx="3832225" cy="5418137"/>
          </a:xfrm>
          <a:prstGeom prst="rect">
            <a:avLst/>
          </a:prstGeom>
          <a:noFill/>
          <a:ln w="12700">
            <a:solidFill>
              <a:prstClr val="black"/>
            </a:solidFill>
          </a:ln>
        </p:spPr>
        <p:txBody>
          <a:bodyPr vert="horz" lIns="133365" tIns="66683" rIns="133365" bIns="66683" rtlCol="0" anchor="ctr"/>
          <a:lstStyle/>
          <a:p>
            <a:endParaRPr lang="tr-TR"/>
          </a:p>
        </p:txBody>
      </p:sp>
      <p:sp>
        <p:nvSpPr>
          <p:cNvPr id="5" name="4 Not Yer Tutucusu"/>
          <p:cNvSpPr>
            <a:spLocks noGrp="1"/>
          </p:cNvSpPr>
          <p:nvPr>
            <p:ph type="body" sz="quarter" idx="3"/>
          </p:nvPr>
        </p:nvSpPr>
        <p:spPr>
          <a:xfrm>
            <a:off x="1002030" y="6863938"/>
            <a:ext cx="8016240" cy="6500862"/>
          </a:xfrm>
          <a:prstGeom prst="rect">
            <a:avLst/>
          </a:prstGeom>
        </p:spPr>
        <p:txBody>
          <a:bodyPr vert="horz" lIns="133365" tIns="66683" rIns="133365" bIns="6668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13725576"/>
            <a:ext cx="4342911" cy="721552"/>
          </a:xfrm>
          <a:prstGeom prst="rect">
            <a:avLst/>
          </a:prstGeom>
        </p:spPr>
        <p:txBody>
          <a:bodyPr vert="horz" lIns="133365" tIns="66683" rIns="133365" bIns="66683" rtlCol="0" anchor="b"/>
          <a:lstStyle>
            <a:lvl1pPr algn="l">
              <a:defRPr sz="1800"/>
            </a:lvl1pPr>
          </a:lstStyle>
          <a:p>
            <a:endParaRPr lang="tr-TR"/>
          </a:p>
        </p:txBody>
      </p:sp>
      <p:sp>
        <p:nvSpPr>
          <p:cNvPr id="7" name="6 Slayt Numarası Yer Tutucusu"/>
          <p:cNvSpPr>
            <a:spLocks noGrp="1"/>
          </p:cNvSpPr>
          <p:nvPr>
            <p:ph type="sldNum" sz="quarter" idx="5"/>
          </p:nvPr>
        </p:nvSpPr>
        <p:spPr>
          <a:xfrm>
            <a:off x="5675049" y="13725576"/>
            <a:ext cx="4342911" cy="721552"/>
          </a:xfrm>
          <a:prstGeom prst="rect">
            <a:avLst/>
          </a:prstGeom>
        </p:spPr>
        <p:txBody>
          <a:bodyPr vert="horz" lIns="133365" tIns="66683" rIns="133365" bIns="66683" rtlCol="0" anchor="b"/>
          <a:lstStyle>
            <a:lvl1pPr algn="r">
              <a:defRPr sz="1800"/>
            </a:lvl1pPr>
          </a:lstStyle>
          <a:p>
            <a:fld id="{139D41AD-AC46-4640-ACA7-58BB4BD68875}" type="slidenum">
              <a:rPr lang="tr-TR" smtClean="0"/>
              <a:pPr/>
              <a:t>‹#›</a:t>
            </a:fld>
            <a:endParaRPr lang="tr-TR"/>
          </a:p>
        </p:txBody>
      </p:sp>
    </p:spTree>
    <p:extLst>
      <p:ext uri="{BB962C8B-B14F-4D97-AF65-F5344CB8AC3E}">
        <p14:creationId xmlns:p14="http://schemas.microsoft.com/office/powerpoint/2010/main" val="1679034896"/>
      </p:ext>
    </p:extLst>
  </p:cSld>
  <p:clrMap bg1="lt1" tx1="dk1" bg2="lt2" tx2="dk2" accent1="accent1" accent2="accent2" accent3="accent3" accent4="accent4" accent5="accent5" accent6="accent6" hlink="hlink" folHlink="folHlink"/>
  <p:hf hdr="0" ftr="0" dt="0"/>
  <p:notesStyle>
    <a:lvl1pPr marL="0" algn="l" defTabSz="1407810" rtl="0" eaLnBrk="1" latinLnBrk="0" hangingPunct="1">
      <a:defRPr sz="1848" kern="1200">
        <a:solidFill>
          <a:schemeClr val="tx1"/>
        </a:solidFill>
        <a:latin typeface="+mn-lt"/>
        <a:ea typeface="+mn-ea"/>
        <a:cs typeface="+mn-cs"/>
      </a:defRPr>
    </a:lvl1pPr>
    <a:lvl2pPr marL="703905" algn="l" defTabSz="1407810" rtl="0" eaLnBrk="1" latinLnBrk="0" hangingPunct="1">
      <a:defRPr sz="1848" kern="1200">
        <a:solidFill>
          <a:schemeClr val="tx1"/>
        </a:solidFill>
        <a:latin typeface="+mn-lt"/>
        <a:ea typeface="+mn-ea"/>
        <a:cs typeface="+mn-cs"/>
      </a:defRPr>
    </a:lvl2pPr>
    <a:lvl3pPr marL="1407810" algn="l" defTabSz="1407810" rtl="0" eaLnBrk="1" latinLnBrk="0" hangingPunct="1">
      <a:defRPr sz="1848" kern="1200">
        <a:solidFill>
          <a:schemeClr val="tx1"/>
        </a:solidFill>
        <a:latin typeface="+mn-lt"/>
        <a:ea typeface="+mn-ea"/>
        <a:cs typeface="+mn-cs"/>
      </a:defRPr>
    </a:lvl3pPr>
    <a:lvl4pPr marL="2111715" algn="l" defTabSz="1407810" rtl="0" eaLnBrk="1" latinLnBrk="0" hangingPunct="1">
      <a:defRPr sz="1848" kern="1200">
        <a:solidFill>
          <a:schemeClr val="tx1"/>
        </a:solidFill>
        <a:latin typeface="+mn-lt"/>
        <a:ea typeface="+mn-ea"/>
        <a:cs typeface="+mn-cs"/>
      </a:defRPr>
    </a:lvl4pPr>
    <a:lvl5pPr marL="2815620" algn="l" defTabSz="1407810" rtl="0" eaLnBrk="1" latinLnBrk="0" hangingPunct="1">
      <a:defRPr sz="1848" kern="1200">
        <a:solidFill>
          <a:schemeClr val="tx1"/>
        </a:solidFill>
        <a:latin typeface="+mn-lt"/>
        <a:ea typeface="+mn-ea"/>
        <a:cs typeface="+mn-cs"/>
      </a:defRPr>
    </a:lvl5pPr>
    <a:lvl6pPr marL="3519526" algn="l" defTabSz="1407810" rtl="0" eaLnBrk="1" latinLnBrk="0" hangingPunct="1">
      <a:defRPr sz="1848" kern="1200">
        <a:solidFill>
          <a:schemeClr val="tx1"/>
        </a:solidFill>
        <a:latin typeface="+mn-lt"/>
        <a:ea typeface="+mn-ea"/>
        <a:cs typeface="+mn-cs"/>
      </a:defRPr>
    </a:lvl6pPr>
    <a:lvl7pPr marL="4223431" algn="l" defTabSz="1407810" rtl="0" eaLnBrk="1" latinLnBrk="0" hangingPunct="1">
      <a:defRPr sz="1848" kern="1200">
        <a:solidFill>
          <a:schemeClr val="tx1"/>
        </a:solidFill>
        <a:latin typeface="+mn-lt"/>
        <a:ea typeface="+mn-ea"/>
        <a:cs typeface="+mn-cs"/>
      </a:defRPr>
    </a:lvl7pPr>
    <a:lvl8pPr marL="4927336" algn="l" defTabSz="1407810" rtl="0" eaLnBrk="1" latinLnBrk="0" hangingPunct="1">
      <a:defRPr sz="1848" kern="1200">
        <a:solidFill>
          <a:schemeClr val="tx1"/>
        </a:solidFill>
        <a:latin typeface="+mn-lt"/>
        <a:ea typeface="+mn-ea"/>
        <a:cs typeface="+mn-cs"/>
      </a:defRPr>
    </a:lvl8pPr>
    <a:lvl9pPr marL="5631241" algn="l" defTabSz="1407810" rtl="0" eaLnBrk="1" latinLnBrk="0" hangingPunct="1">
      <a:defRPr sz="18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094038" y="1084263"/>
            <a:ext cx="3832225" cy="5418137"/>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39D41AD-AC46-4640-ACA7-58BB4BD68875}" type="slidenum">
              <a:rPr lang="tr-TR" smtClean="0"/>
              <a:pPr/>
              <a:t>1</a:t>
            </a:fld>
            <a:endParaRPr lang="tr-TR"/>
          </a:p>
        </p:txBody>
      </p:sp>
    </p:spTree>
    <p:extLst>
      <p:ext uri="{BB962C8B-B14F-4D97-AF65-F5344CB8AC3E}">
        <p14:creationId xmlns:p14="http://schemas.microsoft.com/office/powerpoint/2010/main" val="19170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094038" y="1084263"/>
            <a:ext cx="3832225" cy="5418137"/>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39D41AD-AC46-4640-ACA7-58BB4BD68875}" type="slidenum">
              <a:rPr lang="tr-TR" smtClean="0"/>
              <a:pPr/>
              <a:t>2</a:t>
            </a:fld>
            <a:endParaRPr lang="tr-TR"/>
          </a:p>
        </p:txBody>
      </p:sp>
    </p:spTree>
    <p:extLst>
      <p:ext uri="{BB962C8B-B14F-4D97-AF65-F5344CB8AC3E}">
        <p14:creationId xmlns:p14="http://schemas.microsoft.com/office/powerpoint/2010/main" val="417446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094038" y="1084263"/>
            <a:ext cx="3832225" cy="5418137"/>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39D41AD-AC46-4640-ACA7-58BB4BD68875}" type="slidenum">
              <a:rPr lang="tr-TR" smtClean="0"/>
              <a:pPr/>
              <a:t>3</a:t>
            </a:fld>
            <a:endParaRPr lang="tr-TR"/>
          </a:p>
        </p:txBody>
      </p:sp>
    </p:spTree>
    <p:extLst>
      <p:ext uri="{BB962C8B-B14F-4D97-AF65-F5344CB8AC3E}">
        <p14:creationId xmlns:p14="http://schemas.microsoft.com/office/powerpoint/2010/main" val="106030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094038" y="1084263"/>
            <a:ext cx="3832225" cy="5418137"/>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39D41AD-AC46-4640-ACA7-58BB4BD68875}" type="slidenum">
              <a:rPr lang="tr-TR" smtClean="0"/>
              <a:pPr/>
              <a:t>4</a:t>
            </a:fld>
            <a:endParaRPr lang="tr-TR"/>
          </a:p>
        </p:txBody>
      </p:sp>
    </p:spTree>
    <p:extLst>
      <p:ext uri="{BB962C8B-B14F-4D97-AF65-F5344CB8AC3E}">
        <p14:creationId xmlns:p14="http://schemas.microsoft.com/office/powerpoint/2010/main" val="164378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3" name="2 Alt Başlık"/>
          <p:cNvSpPr>
            <a:spLocks noGrp="1"/>
          </p:cNvSpPr>
          <p:nvPr>
            <p:ph type="subTitle" idx="1" hasCustomPrompt="1"/>
          </p:nvPr>
        </p:nvSpPr>
        <p:spPr>
          <a:xfrm>
            <a:off x="0" y="6570535"/>
            <a:ext cx="10691813" cy="3863833"/>
          </a:xfr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başlık stilini düzenlemek için tıklatın</a:t>
            </a:r>
            <a:endParaRPr lang="tr-TR" dirty="0"/>
          </a:p>
        </p:txBody>
      </p:sp>
      <p:sp>
        <p:nvSpPr>
          <p:cNvPr id="4" name="3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DF0036-E56B-4E2D-909D-2E6038BE11DC}" type="slidenum">
              <a:rPr lang="tr-TR" smtClean="0"/>
              <a:pPr/>
              <a:t>‹#›</a:t>
            </a:fld>
            <a:endParaRPr lang="tr-T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92" y="-70377"/>
            <a:ext cx="1459250" cy="146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http://www.leboat.co.uk/content/leboat/media/worldoftu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0069" y="14743485"/>
            <a:ext cx="1571500" cy="399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userDrawn="1"/>
        </p:nvPicPr>
        <p:blipFill>
          <a:blip r:embed="rId4" cstate="print"/>
          <a:srcRect/>
          <a:stretch>
            <a:fillRect/>
          </a:stretch>
        </p:blipFill>
        <p:spPr bwMode="auto">
          <a:xfrm>
            <a:off x="2876133" y="1013219"/>
            <a:ext cx="4964763" cy="445827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813673" y="808468"/>
            <a:ext cx="1804244" cy="1719826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00945" y="808468"/>
            <a:ext cx="5234534" cy="1719826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580" y="9715582"/>
            <a:ext cx="9088041" cy="300287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580" y="6408228"/>
            <a:ext cx="9088041" cy="33073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00946" y="4703799"/>
            <a:ext cx="3519388" cy="13302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098531" y="4703799"/>
            <a:ext cx="3519388" cy="13302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4591" y="605474"/>
            <a:ext cx="9622632" cy="2519892"/>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592" y="3384356"/>
            <a:ext cx="4724074" cy="14104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592" y="4794793"/>
            <a:ext cx="4724074" cy="87111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1295" y="3384356"/>
            <a:ext cx="4725929" cy="14104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1295" y="4794793"/>
            <a:ext cx="4725929" cy="87111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593" y="601976"/>
            <a:ext cx="3517533" cy="256189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180204" y="601976"/>
            <a:ext cx="5977021" cy="129039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593" y="3163865"/>
            <a:ext cx="3517533" cy="103420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670" y="10583547"/>
            <a:ext cx="6415088" cy="124944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095670" y="1350941"/>
            <a:ext cx="6415088" cy="90716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095670" y="11832995"/>
            <a:ext cx="6415088" cy="17744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E4DFDD7-128E-4F94-8CC3-70A5E60EC27E}" type="datetimeFigureOut">
              <a:rPr lang="tr-TR" smtClean="0"/>
              <a:pPr/>
              <a:t>10.07.2021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DF0036-E56B-4E2D-909D-2E6038BE11D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534591" y="605474"/>
            <a:ext cx="9622632" cy="2519892"/>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534591" y="3527851"/>
            <a:ext cx="9622632" cy="99780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534591" y="14013400"/>
            <a:ext cx="2494756" cy="804964"/>
          </a:xfrm>
          <a:prstGeom prst="rect">
            <a:avLst/>
          </a:prstGeom>
        </p:spPr>
        <p:txBody>
          <a:bodyPr vert="horz" lIns="91440" tIns="45720" rIns="91440" bIns="45720" rtlCol="0" anchor="ctr"/>
          <a:lstStyle>
            <a:lvl1pPr algn="l">
              <a:defRPr sz="1200">
                <a:solidFill>
                  <a:schemeClr val="tx1">
                    <a:tint val="75000"/>
                  </a:schemeClr>
                </a:solidFill>
              </a:defRPr>
            </a:lvl1pPr>
          </a:lstStyle>
          <a:p>
            <a:fld id="{3E4DFDD7-128E-4F94-8CC3-70A5E60EC27E}" type="datetimeFigureOut">
              <a:rPr lang="tr-TR" smtClean="0"/>
              <a:pPr/>
              <a:t>10.07.2021</a:t>
            </a:fld>
            <a:endParaRPr lang="tr-TR"/>
          </a:p>
        </p:txBody>
      </p:sp>
      <p:sp>
        <p:nvSpPr>
          <p:cNvPr id="5" name="4 Altbilgi Yer Tutucusu"/>
          <p:cNvSpPr>
            <a:spLocks noGrp="1"/>
          </p:cNvSpPr>
          <p:nvPr>
            <p:ph type="ftr" sz="quarter" idx="3"/>
          </p:nvPr>
        </p:nvSpPr>
        <p:spPr>
          <a:xfrm>
            <a:off x="3653036" y="14013400"/>
            <a:ext cx="3385741" cy="80496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7662466" y="14013400"/>
            <a:ext cx="2494756" cy="804964"/>
          </a:xfrm>
          <a:prstGeom prst="rect">
            <a:avLst/>
          </a:prstGeom>
        </p:spPr>
        <p:txBody>
          <a:bodyPr vert="horz" lIns="91440" tIns="45720" rIns="91440" bIns="45720" rtlCol="0" anchor="ctr"/>
          <a:lstStyle>
            <a:lvl1pPr algn="r">
              <a:defRPr sz="1200">
                <a:solidFill>
                  <a:schemeClr val="tx1">
                    <a:tint val="75000"/>
                  </a:schemeClr>
                </a:solidFill>
              </a:defRPr>
            </a:lvl1pPr>
          </a:lstStyle>
          <a:p>
            <a:fld id="{BDDF0036-E56B-4E2D-909D-2E6038BE11D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jpeg"/><Relationship Id="rId18" Type="http://schemas.openxmlformats.org/officeDocument/2006/relationships/image" Target="../media/image24.jpg"/><Relationship Id="rId3" Type="http://schemas.openxmlformats.org/officeDocument/2006/relationships/image" Target="../media/image4.JPG"/><Relationship Id="rId7" Type="http://schemas.openxmlformats.org/officeDocument/2006/relationships/image" Target="../media/image10.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jpeg"/><Relationship Id="rId5" Type="http://schemas.openxmlformats.org/officeDocument/2006/relationships/image" Target="../media/image15.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4.png"/><Relationship Id="rId9" Type="http://schemas.openxmlformats.org/officeDocument/2006/relationships/image" Target="../media/image12.jpe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4.JPG"/><Relationship Id="rId7" Type="http://schemas.openxmlformats.org/officeDocument/2006/relationships/image" Target="../media/image12.jpe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8.jpeg"/><Relationship Id="rId5" Type="http://schemas.openxmlformats.org/officeDocument/2006/relationships/image" Target="../media/image10.png"/><Relationship Id="rId15" Type="http://schemas.openxmlformats.org/officeDocument/2006/relationships/image" Target="../media/image32.jpeg"/><Relationship Id="rId10"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26.png"/><Relationship Id="rId14"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11.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6.png"/><Relationship Id="rId5" Type="http://schemas.openxmlformats.org/officeDocument/2006/relationships/image" Target="../media/image9.png"/><Relationship Id="rId10" Type="http://schemas.openxmlformats.org/officeDocument/2006/relationships/image" Target="../media/image35.png"/><Relationship Id="rId4" Type="http://schemas.openxmlformats.org/officeDocument/2006/relationships/image" Target="../media/image4.JPG"/><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691812" cy="1590695"/>
          </a:xfrm>
          <a:prstGeom prst="rect">
            <a:avLst/>
          </a:prstGeom>
        </p:spPr>
      </p:pic>
      <p:sp>
        <p:nvSpPr>
          <p:cNvPr id="16" name="Dikdörtgen 15"/>
          <p:cNvSpPr/>
          <p:nvPr/>
        </p:nvSpPr>
        <p:spPr>
          <a:xfrm>
            <a:off x="-45266" y="4718548"/>
            <a:ext cx="10737079" cy="1077218"/>
          </a:xfrm>
          <a:prstGeom prst="rect">
            <a:avLst/>
          </a:prstGeom>
        </p:spPr>
        <p:txBody>
          <a:bodyPr wrap="square">
            <a:spAutoFit/>
          </a:bodyPr>
          <a:lstStyle/>
          <a:p>
            <a:pPr algn="just"/>
            <a:r>
              <a:rPr lang="en-US" sz="1600" b="1" dirty="0">
                <a:latin typeface="TUITypeLight" panose="020B0304030202020203" pitchFamily="34" charset="0"/>
              </a:rPr>
              <a:t>The importance of the territory becomes obvious when it is considered that 502 bird species spread throughout Turkey in different periods of the year with 437 being regular bird species whereas 65 being incidental bird species. In other words; while 67% of birds living in Turkey are found throughout Antalya region, 57% of these are observed at </a:t>
            </a:r>
            <a:r>
              <a:rPr lang="en-US" sz="1600" b="1" dirty="0" err="1">
                <a:latin typeface="TUITypeLight" panose="020B0304030202020203" pitchFamily="34" charset="0"/>
              </a:rPr>
              <a:t>Titreyengol</a:t>
            </a:r>
            <a:r>
              <a:rPr lang="en-US" sz="1600" b="1" dirty="0">
                <a:latin typeface="TUITypeLight" panose="020B0304030202020203" pitchFamily="34" charset="0"/>
              </a:rPr>
              <a:t> and its dose vicinity.</a:t>
            </a:r>
            <a:endParaRPr lang="tr-TR" sz="1600" b="1" dirty="0">
              <a:latin typeface="TUITypeLight" panose="020B0304030202020203" pitchFamily="34" charset="0"/>
            </a:endParaRPr>
          </a:p>
        </p:txBody>
      </p:sp>
      <p:sp>
        <p:nvSpPr>
          <p:cNvPr id="17" name="Dikdörtgen 16"/>
          <p:cNvSpPr/>
          <p:nvPr/>
        </p:nvSpPr>
        <p:spPr>
          <a:xfrm>
            <a:off x="-63205" y="5893167"/>
            <a:ext cx="10737079" cy="1077218"/>
          </a:xfrm>
          <a:prstGeom prst="rect">
            <a:avLst/>
          </a:prstGeom>
        </p:spPr>
        <p:txBody>
          <a:bodyPr wrap="square">
            <a:spAutoFit/>
          </a:bodyPr>
          <a:lstStyle/>
          <a:p>
            <a:pPr algn="just"/>
            <a:r>
              <a:rPr lang="de-DE" sz="1600" b="1" dirty="0">
                <a:latin typeface="TUITypeLight" panose="020B0304030202020203" pitchFamily="34" charset="0"/>
              </a:rPr>
              <a:t>Wenn berücksichtigt wird, dass 437 Vogelarten regelmäßige, 65 Vogelarten zufällige, insgesamt 502 Vogelarten in unterschiedlichen </a:t>
            </a:r>
            <a:r>
              <a:rPr lang="de-DE" sz="1600" b="1" dirty="0" err="1">
                <a:latin typeface="TUITypeLight" panose="020B0304030202020203" pitchFamily="34" charset="0"/>
              </a:rPr>
              <a:t>Perio¬den</a:t>
            </a:r>
            <a:r>
              <a:rPr lang="de-DE" sz="1600" b="1" dirty="0">
                <a:latin typeface="TUITypeLight" panose="020B0304030202020203" pitchFamily="34" charset="0"/>
              </a:rPr>
              <a:t> Verbreitung aufweisen, so </a:t>
            </a:r>
            <a:r>
              <a:rPr lang="de-DE" sz="1600" b="1" dirty="0" err="1">
                <a:latin typeface="TUITypeLight" panose="020B0304030202020203" pitchFamily="34" charset="0"/>
              </a:rPr>
              <a:t>wirde</a:t>
            </a:r>
            <a:r>
              <a:rPr lang="de-DE" sz="1600" b="1" dirty="0">
                <a:latin typeface="TUITypeLight" panose="020B0304030202020203" pitchFamily="34" charset="0"/>
              </a:rPr>
              <a:t> es zu sehen sein wie wichtig die Region, in der Hinsicht der Vogelarten ist. Anders gesagt; während sich 67% der Vogelarten, die in der Türkei leben, in Antalya und ihrer Umgebung befinden, ist 57% dieses Anteils in </a:t>
            </a:r>
            <a:r>
              <a:rPr lang="de-DE" sz="1600" b="1" dirty="0" err="1">
                <a:latin typeface="TUITypeLight" panose="020B0304030202020203" pitchFamily="34" charset="0"/>
              </a:rPr>
              <a:t>Titreyengöl</a:t>
            </a:r>
            <a:r>
              <a:rPr lang="de-DE" sz="1600" b="1" dirty="0">
                <a:latin typeface="TUITypeLight" panose="020B0304030202020203" pitchFamily="34" charset="0"/>
              </a:rPr>
              <a:t> und seiner nahen Umgebung zu beobachten.</a:t>
            </a:r>
            <a:endParaRPr lang="tr-TR" sz="1600" b="1" dirty="0">
              <a:latin typeface="TUITypeLight" panose="020B0304030202020203" pitchFamily="34" charset="0"/>
            </a:endParaRPr>
          </a:p>
        </p:txBody>
      </p:sp>
      <p:sp>
        <p:nvSpPr>
          <p:cNvPr id="18" name="Dikdörtgen 17"/>
          <p:cNvSpPr/>
          <p:nvPr/>
        </p:nvSpPr>
        <p:spPr>
          <a:xfrm>
            <a:off x="-105098" y="7088753"/>
            <a:ext cx="10737079" cy="1077218"/>
          </a:xfrm>
          <a:prstGeom prst="rect">
            <a:avLst/>
          </a:prstGeom>
        </p:spPr>
        <p:txBody>
          <a:bodyPr wrap="square">
            <a:spAutoFit/>
          </a:bodyPr>
          <a:lstStyle/>
          <a:p>
            <a:pPr algn="just" defTabSz="179388"/>
            <a:r>
              <a:rPr lang="tr-TR" sz="1600" b="1" dirty="0" smtClean="0">
                <a:latin typeface="TUITypeLight" panose="020B0304030202020203" pitchFamily="34" charset="0"/>
              </a:rPr>
              <a:t>Türkiye'de 437 kuş türü düzenli, 65 kuş türü ise rastlantısal olmak üzere 502 kuş türü yılın farklı dönemlerinde yayılış gösterdiği göz önüne alındığında, yörenin kuş türleri açısından ne kadar önemli olduğu ortadadır. Diğer bir ifadeyle; Türkiye'de yaşayan kuş türlerinin %67'si Antalya genelinde bulunurken, bunların da %57'si </a:t>
            </a:r>
            <a:r>
              <a:rPr lang="tr-TR" sz="1600" b="1" dirty="0" err="1" smtClean="0">
                <a:latin typeface="TUITypeLight" panose="020B0304030202020203" pitchFamily="34" charset="0"/>
              </a:rPr>
              <a:t>Titreyengöl</a:t>
            </a:r>
            <a:r>
              <a:rPr lang="tr-TR" sz="1600" b="1" dirty="0" smtClean="0">
                <a:latin typeface="TUITypeLight" panose="020B0304030202020203" pitchFamily="34" charset="0"/>
              </a:rPr>
              <a:t> ve yakın çevresinde gözlenmektedir</a:t>
            </a:r>
            <a:endParaRPr lang="tr-TR" sz="1600" b="1" dirty="0">
              <a:latin typeface="TUITypeLight" panose="020B0304030202020203" pitchFamily="34" charset="0"/>
            </a:endParaRPr>
          </a:p>
        </p:txBody>
      </p:sp>
      <p:sp>
        <p:nvSpPr>
          <p:cNvPr id="23" name="Metin kutusu 22"/>
          <p:cNvSpPr txBox="1"/>
          <p:nvPr/>
        </p:nvSpPr>
        <p:spPr>
          <a:xfrm>
            <a:off x="1626783" y="1640545"/>
            <a:ext cx="9065030" cy="2800767"/>
          </a:xfrm>
          <a:prstGeom prst="rect">
            <a:avLst/>
          </a:prstGeom>
          <a:noFill/>
        </p:spPr>
        <p:txBody>
          <a:bodyPr wrap="square" rtlCol="0">
            <a:spAutoFit/>
          </a:bodyPr>
          <a:lstStyle/>
          <a:p>
            <a:pPr algn="just"/>
            <a:r>
              <a:rPr lang="tr-TR" sz="1600" b="1" dirty="0">
                <a:latin typeface="TUITypeLight" panose="020B0304030202020203" pitchFamily="34" charset="0"/>
              </a:rPr>
              <a:t>Siz misafirlerimizi en iyi şekilde ağırlamak için çaba sarf ederken, çevreye karşı olan sorumluluklarımızın da </a:t>
            </a:r>
            <a:r>
              <a:rPr lang="tr-TR" sz="1600" b="1" dirty="0" smtClean="0">
                <a:latin typeface="TUITypeLight" panose="020B0304030202020203" pitchFamily="34" charset="0"/>
              </a:rPr>
              <a:t>farkındayız, Otelimizin </a:t>
            </a:r>
            <a:r>
              <a:rPr lang="tr-TR" sz="1600" b="1" dirty="0">
                <a:latin typeface="TUITypeLight" panose="020B0304030202020203" pitchFamily="34" charset="0"/>
              </a:rPr>
              <a:t>yer aldığı bölgede doğal hayatın bir parçası olan kuşlar ile ilgili kısa bir bilgi vermek istiyorum. Umarım ilgiyle okursunuz.</a:t>
            </a:r>
          </a:p>
          <a:p>
            <a:pPr algn="just"/>
            <a:endParaRPr lang="tr-TR" sz="1600" b="1" dirty="0">
              <a:latin typeface="TUITypeLight" panose="020B0304030202020203" pitchFamily="34" charset="0"/>
            </a:endParaRPr>
          </a:p>
          <a:p>
            <a:pPr algn="just"/>
            <a:r>
              <a:rPr lang="de-DE" sz="1600" b="1" dirty="0">
                <a:latin typeface="TUITypeLight" panose="020B0304030202020203" pitchFamily="34" charset="0"/>
              </a:rPr>
              <a:t>Wir bemühen uns sehr unsere Gäste zu unterhalten, während wir dabei auch an unsere Verantwortungen gegenüber der Umwelt denken. </a:t>
            </a:r>
            <a:r>
              <a:rPr lang="de-DE" sz="1600" b="1" dirty="0" smtClean="0">
                <a:latin typeface="TUITypeLight" panose="020B0304030202020203" pitchFamily="34" charset="0"/>
              </a:rPr>
              <a:t>möchte</a:t>
            </a:r>
            <a:r>
              <a:rPr lang="tr-TR" sz="1600" b="1" dirty="0" smtClean="0">
                <a:latin typeface="TUITypeLight" panose="020B0304030202020203" pitchFamily="34" charset="0"/>
              </a:rPr>
              <a:t> </a:t>
            </a:r>
            <a:r>
              <a:rPr lang="tr-TR" sz="1600" b="1" dirty="0" err="1">
                <a:latin typeface="TUITypeLight" panose="020B0304030202020203" pitchFamily="34" charset="0"/>
              </a:rPr>
              <a:t>ich</a:t>
            </a:r>
            <a:r>
              <a:rPr lang="tr-TR" sz="1600" b="1" dirty="0">
                <a:latin typeface="TUITypeLight" panose="020B0304030202020203" pitchFamily="34" charset="0"/>
              </a:rPr>
              <a:t> </a:t>
            </a:r>
            <a:r>
              <a:rPr lang="de-DE" sz="1600" b="1" dirty="0">
                <a:latin typeface="TUITypeLight" panose="020B0304030202020203" pitchFamily="34" charset="0"/>
              </a:rPr>
              <a:t>Ihnen einige kurze Informationen über die Vögel</a:t>
            </a:r>
            <a:r>
              <a:rPr lang="tr-TR" sz="1600" b="1" dirty="0">
                <a:latin typeface="TUITypeLight" panose="020B0304030202020203" pitchFamily="34" charset="0"/>
              </a:rPr>
              <a:t> </a:t>
            </a:r>
            <a:r>
              <a:rPr lang="tr-TR" sz="1600" b="1" dirty="0" err="1">
                <a:latin typeface="TUITypeLight" panose="020B0304030202020203" pitchFamily="34" charset="0"/>
              </a:rPr>
              <a:t>dieser</a:t>
            </a:r>
            <a:r>
              <a:rPr lang="tr-TR" sz="1600" b="1" dirty="0">
                <a:latin typeface="TUITypeLight" panose="020B0304030202020203" pitchFamily="34" charset="0"/>
              </a:rPr>
              <a:t> </a:t>
            </a:r>
            <a:r>
              <a:rPr lang="tr-TR" sz="1600" b="1" dirty="0" err="1">
                <a:latin typeface="TUITypeLight" panose="020B0304030202020203" pitchFamily="34" charset="0"/>
              </a:rPr>
              <a:t>Ortschaft</a:t>
            </a:r>
            <a:r>
              <a:rPr lang="de-DE" sz="1600" b="1" dirty="0">
                <a:latin typeface="TUITypeLight" panose="020B0304030202020203" pitchFamily="34" charset="0"/>
              </a:rPr>
              <a:t> </a:t>
            </a:r>
            <a:r>
              <a:rPr lang="tr-TR" sz="1600" b="1" dirty="0">
                <a:latin typeface="TUITypeLight" panose="020B0304030202020203" pitchFamily="34" charset="0"/>
              </a:rPr>
              <a:t>geben. </a:t>
            </a:r>
            <a:r>
              <a:rPr lang="de-DE" sz="1600" b="1" dirty="0">
                <a:latin typeface="TUITypeLight" panose="020B0304030202020203" pitchFamily="34" charset="0"/>
              </a:rPr>
              <a:t>Ich hoffe, dass Sie mit Interesse lesen werden.</a:t>
            </a:r>
            <a:endParaRPr lang="tr-TR" sz="1600" b="1" dirty="0">
              <a:latin typeface="TUITypeLight" panose="020B0304030202020203" pitchFamily="34" charset="0"/>
            </a:endParaRPr>
          </a:p>
          <a:p>
            <a:pPr algn="just"/>
            <a:endParaRPr lang="tr-TR" sz="1600" b="1" dirty="0">
              <a:latin typeface="TUITypeLight" panose="020B0304030202020203" pitchFamily="34" charset="0"/>
            </a:endParaRPr>
          </a:p>
          <a:p>
            <a:pPr algn="just"/>
            <a:r>
              <a:rPr lang="en-US" sz="1600" b="1" dirty="0">
                <a:latin typeface="TUITypeLight" panose="020B0304030202020203" pitchFamily="34" charset="0"/>
              </a:rPr>
              <a:t>We work hard to entertain our guests while we here think of our responsibilities towards the environment. </a:t>
            </a:r>
            <a:r>
              <a:rPr lang="en-US" sz="1600" b="1" dirty="0" smtClean="0">
                <a:latin typeface="TUITypeLight" panose="020B0304030202020203" pitchFamily="34" charset="0"/>
              </a:rPr>
              <a:t>I </a:t>
            </a:r>
            <a:r>
              <a:rPr lang="en-US" sz="1600" b="1" dirty="0">
                <a:latin typeface="TUITypeLight" panose="020B0304030202020203" pitchFamily="34" charset="0"/>
              </a:rPr>
              <a:t>would like to give you some brief information about the birds of this village. I hope you will read with interest.</a:t>
            </a:r>
            <a:endParaRPr lang="tr-TR" sz="1600" dirty="0">
              <a:latin typeface="TUITypeLight" panose="020B0304030202020203" pitchFamily="34" charset="0"/>
            </a:endParaRPr>
          </a:p>
        </p:txBody>
      </p:sp>
      <p:sp>
        <p:nvSpPr>
          <p:cNvPr id="24" name="Dikdörtgen 23"/>
          <p:cNvSpPr/>
          <p:nvPr/>
        </p:nvSpPr>
        <p:spPr>
          <a:xfrm>
            <a:off x="29088" y="3861651"/>
            <a:ext cx="1647312" cy="400110"/>
          </a:xfrm>
          <a:prstGeom prst="rect">
            <a:avLst/>
          </a:prstGeom>
        </p:spPr>
        <p:txBody>
          <a:bodyPr wrap="square">
            <a:spAutoFit/>
          </a:bodyPr>
          <a:lstStyle/>
          <a:p>
            <a:pPr algn="ctr"/>
            <a:r>
              <a:rPr lang="tr-TR" sz="1000" dirty="0" smtClean="0">
                <a:latin typeface="TUITypeLight" panose="020B0304030202020203" pitchFamily="34" charset="0"/>
              </a:rPr>
              <a:t>GENERAL </a:t>
            </a:r>
            <a:r>
              <a:rPr lang="tr-TR" sz="1000" dirty="0" smtClean="0">
                <a:latin typeface="TUITypeLight" panose="020B0304030202020203" pitchFamily="34" charset="0"/>
              </a:rPr>
              <a:t>MANAGE</a:t>
            </a:r>
            <a:r>
              <a:rPr lang="tr-TR" sz="1000" dirty="0">
                <a:latin typeface="TUITypeLight" panose="020B0304030202020203" pitchFamily="34" charset="0"/>
              </a:rPr>
              <a:t> </a:t>
            </a:r>
            <a:r>
              <a:rPr lang="tr-TR" sz="1000" dirty="0" smtClean="0">
                <a:latin typeface="TUITypeLight" panose="020B0304030202020203" pitchFamily="34" charset="0"/>
              </a:rPr>
              <a:t>KEMAL </a:t>
            </a:r>
            <a:r>
              <a:rPr lang="tr-TR" sz="1000" dirty="0" smtClean="0">
                <a:latin typeface="TUITypeLight" panose="020B0304030202020203" pitchFamily="34" charset="0"/>
              </a:rPr>
              <a:t>ÖZTÜRK</a:t>
            </a:r>
            <a:endParaRPr lang="tr-TR" sz="1000" dirty="0">
              <a:latin typeface="TUITypeLight" panose="020B0304030202020203" pitchFamily="34" charset="0"/>
            </a:endParaRPr>
          </a:p>
        </p:txBody>
      </p:sp>
      <p:sp>
        <p:nvSpPr>
          <p:cNvPr id="26" name="Dikdörtgen 25"/>
          <p:cNvSpPr/>
          <p:nvPr/>
        </p:nvSpPr>
        <p:spPr>
          <a:xfrm>
            <a:off x="2607738" y="-43727"/>
            <a:ext cx="5948401" cy="461665"/>
          </a:xfrm>
          <a:prstGeom prst="rect">
            <a:avLst/>
          </a:prstGeom>
          <a:noFill/>
        </p:spPr>
        <p:txBody>
          <a:bodyPr wrap="square" lIns="91440" tIns="45720" rIns="91440" bIns="45720">
            <a:spAutoFit/>
          </a:bodyPr>
          <a:lstStyle/>
          <a:p>
            <a:pPr algn="ctr"/>
            <a:r>
              <a:rPr lang="tr-TR" sz="2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MAGIC GREEN NEWS</a:t>
            </a:r>
          </a:p>
        </p:txBody>
      </p:sp>
      <p:sp>
        <p:nvSpPr>
          <p:cNvPr id="14" name="Dikdörtgen 13"/>
          <p:cNvSpPr/>
          <p:nvPr/>
        </p:nvSpPr>
        <p:spPr>
          <a:xfrm>
            <a:off x="-18588" y="10606795"/>
            <a:ext cx="4820300" cy="1815882"/>
          </a:xfrm>
          <a:prstGeom prst="rect">
            <a:avLst/>
          </a:prstGeom>
        </p:spPr>
        <p:txBody>
          <a:bodyPr wrap="square">
            <a:spAutoFit/>
          </a:bodyPr>
          <a:lstStyle/>
          <a:p>
            <a:pPr algn="just"/>
            <a:r>
              <a:rPr lang="en-US" sz="1600" b="1" dirty="0">
                <a:latin typeface="TUITypeLight" panose="020B0304030202020203" pitchFamily="34" charset="0"/>
              </a:rPr>
              <a:t>A total of 55.411 birds from 121 different bird species were ringed during the bird ringing studies carried out between the years 2002-­2007 in </a:t>
            </a:r>
            <a:r>
              <a:rPr lang="en-US" sz="1600" b="1" dirty="0" err="1">
                <a:latin typeface="TUITypeLight" panose="020B0304030202020203" pitchFamily="34" charset="0"/>
              </a:rPr>
              <a:t>Titreyengul</a:t>
            </a:r>
            <a:r>
              <a:rPr lang="en-US" sz="1600" b="1" dirty="0">
                <a:latin typeface="TUITypeLight" panose="020B0304030202020203" pitchFamily="34" charset="0"/>
              </a:rPr>
              <a:t> and surroundings. Feed­back from bird ringing studies (capturing of a bird in another location) provide information concerning migration routes and migration dynamics</a:t>
            </a:r>
          </a:p>
        </p:txBody>
      </p:sp>
      <p:sp>
        <p:nvSpPr>
          <p:cNvPr id="15" name="Dikdörtgen 14"/>
          <p:cNvSpPr/>
          <p:nvPr/>
        </p:nvSpPr>
        <p:spPr>
          <a:xfrm>
            <a:off x="5795586" y="10663510"/>
            <a:ext cx="4878288" cy="1815882"/>
          </a:xfrm>
          <a:prstGeom prst="rect">
            <a:avLst/>
          </a:prstGeom>
        </p:spPr>
        <p:txBody>
          <a:bodyPr wrap="square">
            <a:spAutoFit/>
          </a:bodyPr>
          <a:lstStyle/>
          <a:p>
            <a:pPr algn="just"/>
            <a:r>
              <a:rPr lang="en-US" sz="1600" b="1" dirty="0">
                <a:latin typeface="TUITypeLight" panose="020B0304030202020203" pitchFamily="34" charset="0"/>
              </a:rPr>
              <a:t>During the duration of this study it was deter-mined </a:t>
            </a:r>
            <a:r>
              <a:rPr lang="en-US" sz="1600" b="1" dirty="0" err="1">
                <a:latin typeface="TUITypeLight" panose="020B0304030202020203" pitchFamily="34" charset="0"/>
              </a:rPr>
              <a:t>thatringed</a:t>
            </a:r>
            <a:r>
              <a:rPr lang="en-US" sz="1600" b="1" dirty="0">
                <a:latin typeface="TUITypeLight" panose="020B0304030202020203" pitchFamily="34" charset="0"/>
              </a:rPr>
              <a:t> birds were captured at 18 European countries. In observations performed throughout the study, an </a:t>
            </a:r>
            <a:r>
              <a:rPr lang="en-US" sz="1600" b="1" dirty="0" err="1">
                <a:latin typeface="TUITypeLight" panose="020B0304030202020203" pitchFamily="34" charset="0"/>
              </a:rPr>
              <a:t>addition¬al</a:t>
            </a:r>
            <a:r>
              <a:rPr lang="en-US" sz="1600" b="1" dirty="0">
                <a:latin typeface="TUITypeLight" panose="020B0304030202020203" pitchFamily="34" charset="0"/>
              </a:rPr>
              <a:t> 68 bird species were determined excluding the captured bird species, and as such it was determined that a total of 189 bird species live in the region</a:t>
            </a:r>
            <a:endParaRPr lang="tr-TR" sz="1600" b="1" dirty="0">
              <a:latin typeface="TUITypeLight" panose="020B0304030202020203" pitchFamily="34" charset="0"/>
            </a:endParaRPr>
          </a:p>
        </p:txBody>
      </p:sp>
      <p:pic>
        <p:nvPicPr>
          <p:cNvPr id="19" name="Resim 18"/>
          <p:cNvPicPr>
            <a:picLocks noChangeAspect="1"/>
          </p:cNvPicPr>
          <p:nvPr/>
        </p:nvPicPr>
        <p:blipFill>
          <a:blip r:embed="rId4"/>
          <a:stretch>
            <a:fillRect/>
          </a:stretch>
        </p:blipFill>
        <p:spPr>
          <a:xfrm>
            <a:off x="6539871" y="8293305"/>
            <a:ext cx="3389717" cy="2234856"/>
          </a:xfrm>
          <a:prstGeom prst="rect">
            <a:avLst/>
          </a:prstGeom>
        </p:spPr>
      </p:pic>
      <p:pic>
        <p:nvPicPr>
          <p:cNvPr id="20" name="Resim 19"/>
          <p:cNvPicPr>
            <a:picLocks noChangeAspect="1"/>
          </p:cNvPicPr>
          <p:nvPr/>
        </p:nvPicPr>
        <p:blipFill>
          <a:blip r:embed="rId5"/>
          <a:stretch>
            <a:fillRect/>
          </a:stretch>
        </p:blipFill>
        <p:spPr>
          <a:xfrm>
            <a:off x="840342" y="8361824"/>
            <a:ext cx="3353436" cy="2244971"/>
          </a:xfrm>
          <a:prstGeom prst="rect">
            <a:avLst/>
          </a:prstGeom>
        </p:spPr>
      </p:pic>
      <p:pic>
        <p:nvPicPr>
          <p:cNvPr id="28" name="Resim 27"/>
          <p:cNvPicPr>
            <a:picLocks noChangeAspect="1"/>
          </p:cNvPicPr>
          <p:nvPr/>
        </p:nvPicPr>
        <p:blipFill>
          <a:blip r:embed="rId6"/>
          <a:stretch>
            <a:fillRect/>
          </a:stretch>
        </p:blipFill>
        <p:spPr>
          <a:xfrm>
            <a:off x="810979" y="12384211"/>
            <a:ext cx="3382798" cy="2010498"/>
          </a:xfrm>
          <a:prstGeom prst="rect">
            <a:avLst/>
          </a:prstGeom>
        </p:spPr>
      </p:pic>
      <p:pic>
        <p:nvPicPr>
          <p:cNvPr id="29" name="Resim 28"/>
          <p:cNvPicPr>
            <a:picLocks noChangeAspect="1"/>
          </p:cNvPicPr>
          <p:nvPr/>
        </p:nvPicPr>
        <p:blipFill>
          <a:blip r:embed="rId7"/>
          <a:stretch>
            <a:fillRect/>
          </a:stretch>
        </p:blipFill>
        <p:spPr>
          <a:xfrm>
            <a:off x="6539870" y="12479392"/>
            <a:ext cx="3389717" cy="2010498"/>
          </a:xfrm>
          <a:prstGeom prst="rect">
            <a:avLst/>
          </a:prstGeom>
        </p:spPr>
      </p:pic>
      <p:pic>
        <p:nvPicPr>
          <p:cNvPr id="31" name="Resim 30" descr="TUI_Umwelt Champion Logo_new"/>
          <p:cNvPicPr/>
          <p:nvPr/>
        </p:nvPicPr>
        <p:blipFill>
          <a:blip r:embed="rId8">
            <a:extLst>
              <a:ext uri="{28A0092B-C50C-407E-A947-70E740481C1C}">
                <a14:useLocalDpi xmlns:a14="http://schemas.microsoft.com/office/drawing/2010/main" val="0"/>
              </a:ext>
            </a:extLst>
          </a:blip>
          <a:srcRect/>
          <a:stretch>
            <a:fillRect/>
          </a:stretch>
        </p:blipFill>
        <p:spPr bwMode="auto">
          <a:xfrm>
            <a:off x="5652389" y="14687655"/>
            <a:ext cx="428625" cy="295275"/>
          </a:xfrm>
          <a:prstGeom prst="rect">
            <a:avLst/>
          </a:prstGeom>
          <a:noFill/>
          <a:ln>
            <a:noFill/>
          </a:ln>
        </p:spPr>
      </p:pic>
      <p:pic>
        <p:nvPicPr>
          <p:cNvPr id="32" name="Resim 31" descr="holidaycheck"/>
          <p:cNvPicPr/>
          <p:nvPr/>
        </p:nvPicPr>
        <p:blipFill>
          <a:blip r:embed="rId9">
            <a:extLst>
              <a:ext uri="{28A0092B-C50C-407E-A947-70E740481C1C}">
                <a14:useLocalDpi xmlns:a14="http://schemas.microsoft.com/office/drawing/2010/main" val="0"/>
              </a:ext>
            </a:extLst>
          </a:blip>
          <a:srcRect/>
          <a:stretch>
            <a:fillRect/>
          </a:stretch>
        </p:blipFill>
        <p:spPr bwMode="auto">
          <a:xfrm>
            <a:off x="5280914" y="14679396"/>
            <a:ext cx="371475" cy="304800"/>
          </a:xfrm>
          <a:prstGeom prst="rect">
            <a:avLst/>
          </a:prstGeom>
          <a:noFill/>
          <a:ln>
            <a:noFill/>
          </a:ln>
        </p:spPr>
      </p:pic>
      <p:pic>
        <p:nvPicPr>
          <p:cNvPr id="33" name="Resim 32" descr="Travelife_Gold_RGB"/>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4817" y="14694285"/>
            <a:ext cx="428625" cy="276225"/>
          </a:xfrm>
          <a:prstGeom prst="rect">
            <a:avLst/>
          </a:prstGeom>
          <a:noFill/>
          <a:ln>
            <a:noFill/>
          </a:ln>
        </p:spPr>
      </p:pic>
      <p:pic>
        <p:nvPicPr>
          <p:cNvPr id="2060" name="Picture 12" descr="blue-flag-yazılı"/>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812" y="14698496"/>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477091" y="1082504"/>
            <a:ext cx="6030350" cy="518732"/>
          </a:xfrm>
          <a:prstGeom prst="rect">
            <a:avLst/>
          </a:prstGeom>
        </p:spPr>
        <p:txBody>
          <a:bodyPr wrap="square">
            <a:spAutoFit/>
          </a:bodyPr>
          <a:lstStyle/>
          <a:p>
            <a:r>
              <a:rPr lang="tr-TR" dirty="0" err="1">
                <a:latin typeface="TUITypeLight" panose="020B0304030202020203" pitchFamily="34" charset="0"/>
              </a:rPr>
              <a:t>Let's</a:t>
            </a:r>
            <a:r>
              <a:rPr lang="tr-TR" dirty="0">
                <a:latin typeface="TUITypeLight" panose="020B0304030202020203" pitchFamily="34" charset="0"/>
              </a:rPr>
              <a:t> </a:t>
            </a:r>
            <a:r>
              <a:rPr lang="tr-TR" dirty="0" err="1">
                <a:latin typeface="TUITypeLight" panose="020B0304030202020203" pitchFamily="34" charset="0"/>
              </a:rPr>
              <a:t>go</a:t>
            </a:r>
            <a:r>
              <a:rPr lang="tr-TR" dirty="0">
                <a:latin typeface="TUITypeLight" panose="020B0304030202020203" pitchFamily="34" charset="0"/>
              </a:rPr>
              <a:t> </a:t>
            </a:r>
            <a:r>
              <a:rPr lang="tr-TR" dirty="0" err="1">
                <a:latin typeface="TUITypeLight" panose="020B0304030202020203" pitchFamily="34" charset="0"/>
              </a:rPr>
              <a:t>green</a:t>
            </a:r>
            <a:r>
              <a:rPr lang="tr-TR" dirty="0">
                <a:latin typeface="TUITypeLight" panose="020B0304030202020203" pitchFamily="34" charset="0"/>
              </a:rPr>
              <a:t> </a:t>
            </a:r>
            <a:r>
              <a:rPr lang="tr-TR" dirty="0" err="1">
                <a:latin typeface="TUITypeLight" panose="020B0304030202020203" pitchFamily="34" charset="0"/>
              </a:rPr>
              <a:t>to</a:t>
            </a:r>
            <a:r>
              <a:rPr lang="tr-TR" dirty="0">
                <a:latin typeface="TUITypeLight" panose="020B0304030202020203" pitchFamily="34" charset="0"/>
              </a:rPr>
              <a:t> </a:t>
            </a:r>
            <a:r>
              <a:rPr lang="tr-TR" dirty="0" err="1">
                <a:latin typeface="TUITypeLight" panose="020B0304030202020203" pitchFamily="34" charset="0"/>
              </a:rPr>
              <a:t>get</a:t>
            </a:r>
            <a:r>
              <a:rPr lang="tr-TR" dirty="0">
                <a:latin typeface="TUITypeLight" panose="020B0304030202020203" pitchFamily="34" charset="0"/>
              </a:rPr>
              <a:t> </a:t>
            </a:r>
            <a:r>
              <a:rPr lang="tr-TR" dirty="0" err="1">
                <a:latin typeface="TUITypeLight" panose="020B0304030202020203" pitchFamily="34" charset="0"/>
              </a:rPr>
              <a:t>our</a:t>
            </a:r>
            <a:r>
              <a:rPr lang="tr-TR" dirty="0">
                <a:latin typeface="TUITypeLight" panose="020B0304030202020203" pitchFamily="34" charset="0"/>
              </a:rPr>
              <a:t> </a:t>
            </a:r>
            <a:r>
              <a:rPr lang="tr-TR" dirty="0" err="1">
                <a:latin typeface="TUITypeLight" panose="020B0304030202020203" pitchFamily="34" charset="0"/>
              </a:rPr>
              <a:t>globe</a:t>
            </a:r>
            <a:r>
              <a:rPr lang="tr-TR" dirty="0">
                <a:latin typeface="TUITypeLight" panose="020B0304030202020203" pitchFamily="34" charset="0"/>
              </a:rPr>
              <a:t> </a:t>
            </a:r>
            <a:r>
              <a:rPr lang="tr-TR" dirty="0" err="1">
                <a:latin typeface="TUITypeLight" panose="020B0304030202020203" pitchFamily="34" charset="0"/>
              </a:rPr>
              <a:t>clean</a:t>
            </a:r>
            <a:endParaRPr lang="tr-TR" dirty="0">
              <a:latin typeface="TUITypeLight" panose="020B0304030202020203" pitchFamily="34" charset="0"/>
            </a:endParaRPr>
          </a:p>
        </p:txBody>
      </p:sp>
      <p:sp>
        <p:nvSpPr>
          <p:cNvPr id="25" name="Dikdörtgen 24"/>
          <p:cNvSpPr/>
          <p:nvPr/>
        </p:nvSpPr>
        <p:spPr>
          <a:xfrm>
            <a:off x="8796335" y="170434"/>
            <a:ext cx="1606584" cy="1015663"/>
          </a:xfrm>
          <a:prstGeom prst="rect">
            <a:avLst/>
          </a:prstGeom>
        </p:spPr>
        <p:txBody>
          <a:bodyPr wrap="square">
            <a:spAutoFit/>
          </a:bodyPr>
          <a:lstStyle/>
          <a:p>
            <a:pPr algn="just">
              <a:spcAft>
                <a:spcPts val="0"/>
              </a:spcAft>
            </a:pPr>
            <a:r>
              <a:rPr lang="tr-TR" sz="1200">
                <a:solidFill>
                  <a:srgbClr val="1F497D"/>
                </a:solidFill>
                <a:latin typeface="TUITypeLight" panose="020B0304030202020203" pitchFamily="34" charset="0"/>
                <a:ea typeface="Calibri" panose="020F0502020204030204" pitchFamily="34" charset="0"/>
                <a:cs typeface="Times New Roman" panose="02020603050405020304" pitchFamily="18" charset="0"/>
              </a:rPr>
              <a:t>Diese Zeitung wird  in Schwarzweiß gedruckt um die Auswirkungen auf die Umwelt zu reduzieren.</a:t>
            </a:r>
            <a:endParaRPr lang="tr-TR" sz="1100">
              <a:effectLst/>
              <a:latin typeface="TUITypeLight" panose="020B0304030202020203"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flipH="1">
            <a:off x="8747636" y="1186097"/>
            <a:ext cx="1655281" cy="518732"/>
          </a:xfrm>
          <a:prstGeom prst="rect">
            <a:avLst/>
          </a:prstGeom>
          <a:noFill/>
        </p:spPr>
        <p:txBody>
          <a:bodyPr wrap="square" rtlCol="0">
            <a:spAutoFit/>
          </a:bodyPr>
          <a:lstStyle/>
          <a:p>
            <a:r>
              <a:rPr lang="tr-TR" dirty="0" smtClean="0"/>
              <a:t>2021</a:t>
            </a:r>
            <a:endParaRPr lang="tr-TR" dirty="0"/>
          </a:p>
        </p:txBody>
      </p:sp>
      <p:pic>
        <p:nvPicPr>
          <p:cNvPr id="1026" name="Picture 2" descr="kemal öztürk  genel müdür 13x1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597" y="1655853"/>
            <a:ext cx="1539184" cy="202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691812" cy="1590695"/>
          </a:xfrm>
          <a:prstGeom prst="rect">
            <a:avLst/>
          </a:prstGeom>
        </p:spPr>
      </p:pic>
      <p:sp>
        <p:nvSpPr>
          <p:cNvPr id="9" name="Dikdörtgen 8"/>
          <p:cNvSpPr/>
          <p:nvPr/>
        </p:nvSpPr>
        <p:spPr>
          <a:xfrm>
            <a:off x="0" y="5487391"/>
            <a:ext cx="4597144" cy="1569660"/>
          </a:xfrm>
          <a:prstGeom prst="rect">
            <a:avLst/>
          </a:prstGeom>
        </p:spPr>
        <p:txBody>
          <a:bodyPr wrap="square">
            <a:spAutoFit/>
          </a:bodyPr>
          <a:lstStyle/>
          <a:p>
            <a:pPr algn="just"/>
            <a:r>
              <a:rPr lang="tr-TR" sz="1600" b="1" dirty="0" err="1">
                <a:latin typeface="TUITypeLight" panose="020B0304030202020203" pitchFamily="34" charset="0"/>
              </a:rPr>
              <a:t>Titreyengöl</a:t>
            </a:r>
            <a:r>
              <a:rPr lang="tr-TR" sz="1600" b="1" dirty="0">
                <a:latin typeface="TUITypeLight" panose="020B0304030202020203" pitchFamily="34" charset="0"/>
              </a:rPr>
              <a:t> ve çevresinde 2002-2007 yılları arasında </a:t>
            </a:r>
            <a:r>
              <a:rPr lang="tr-TR" sz="1600" b="1" dirty="0" err="1">
                <a:latin typeface="TUITypeLight" panose="020B0304030202020203" pitchFamily="34" charset="0"/>
              </a:rPr>
              <a:t>yapılankuş</a:t>
            </a:r>
            <a:r>
              <a:rPr lang="tr-TR" sz="1600" b="1" dirty="0">
                <a:latin typeface="TUITypeLight" panose="020B0304030202020203" pitchFamily="34" charset="0"/>
              </a:rPr>
              <a:t> halkalama çalışmasında 121 farklı kuş türünden 55.411kuş halkalanmıştır. Kuş halkalama çalışmalarında geribildirimler (bir kuşun başka bir yerde tekrar yakalanması) göç rotalar ve göç dinamikleri hakkında bilgi verir</a:t>
            </a:r>
          </a:p>
        </p:txBody>
      </p:sp>
      <p:sp>
        <p:nvSpPr>
          <p:cNvPr id="12" name="Dikdörtgen 11"/>
          <p:cNvSpPr/>
          <p:nvPr/>
        </p:nvSpPr>
        <p:spPr>
          <a:xfrm>
            <a:off x="5516906" y="5488787"/>
            <a:ext cx="5174907" cy="1323439"/>
          </a:xfrm>
          <a:prstGeom prst="rect">
            <a:avLst/>
          </a:prstGeom>
        </p:spPr>
        <p:txBody>
          <a:bodyPr wrap="square">
            <a:spAutoFit/>
          </a:bodyPr>
          <a:lstStyle/>
          <a:p>
            <a:pPr algn="just"/>
            <a:r>
              <a:rPr lang="tr-TR" sz="1600" b="1" dirty="0">
                <a:latin typeface="TUITypeLight" panose="020B0304030202020203" pitchFamily="34" charset="0"/>
              </a:rPr>
              <a:t>Bu çalışma süresince halkalanan kuşların 18 Avrupa ülkesinde tekrar yakalandıkları tespit edilmiştir. Çalışma boyunca yapılan gözlemlerde, yakalanan kuş türlerinin haricinde 68 kuş türü de tespit edilmiş ve böylece toplam 189 kuş türünün yaşadığı belirlenmiştir.</a:t>
            </a:r>
          </a:p>
        </p:txBody>
      </p:sp>
      <p:sp>
        <p:nvSpPr>
          <p:cNvPr id="18" name="Metin kutusu 17"/>
          <p:cNvSpPr txBox="1"/>
          <p:nvPr/>
        </p:nvSpPr>
        <p:spPr>
          <a:xfrm>
            <a:off x="8635046" y="6767587"/>
            <a:ext cx="1958037" cy="307777"/>
          </a:xfrm>
          <a:prstGeom prst="rect">
            <a:avLst/>
          </a:prstGeom>
          <a:noFill/>
        </p:spPr>
        <p:txBody>
          <a:bodyPr wrap="square" rtlCol="0">
            <a:spAutoFit/>
          </a:bodyPr>
          <a:lstStyle/>
          <a:p>
            <a:pPr algn="r"/>
            <a:r>
              <a:rPr lang="tr-TR" sz="1400" dirty="0" err="1">
                <a:latin typeface="TUITypeLight" panose="020B0304030202020203" pitchFamily="34" charset="0"/>
              </a:rPr>
              <a:t>source:TİSOYAB</a:t>
            </a:r>
            <a:endParaRPr lang="tr-TR" sz="1400" dirty="0">
              <a:latin typeface="TUITypeLight" panose="020B0304030202020203" pitchFamily="34" charset="0"/>
            </a:endParaRPr>
          </a:p>
        </p:txBody>
      </p:sp>
      <p:sp>
        <p:nvSpPr>
          <p:cNvPr id="16" name="Dikdörtgen 15"/>
          <p:cNvSpPr/>
          <p:nvPr/>
        </p:nvSpPr>
        <p:spPr>
          <a:xfrm>
            <a:off x="-1" y="1642567"/>
            <a:ext cx="4597145" cy="1815882"/>
          </a:xfrm>
          <a:prstGeom prst="rect">
            <a:avLst/>
          </a:prstGeom>
        </p:spPr>
        <p:txBody>
          <a:bodyPr wrap="square">
            <a:spAutoFit/>
          </a:bodyPr>
          <a:lstStyle/>
          <a:p>
            <a:pPr algn="just"/>
            <a:r>
              <a:rPr lang="de-DE" sz="1600" b="1" dirty="0" smtClean="0">
                <a:latin typeface="TUITypeLight" panose="020B0304030202020203" pitchFamily="34" charset="0"/>
              </a:rPr>
              <a:t>Mit der Vogelberingungsarbeiten zwischen 2002-2007 wurden von 121verschiedenen Vo­gelarten 55.411 Vögel beringt. Mittels Vogelbe­ringungen erhalten wir Rückmeldungen (in dem sie an einem anderen Ort nochmals gefangen werden) Informationen über die Zugrouten und Zugdynamik.</a:t>
            </a:r>
            <a:endParaRPr lang="de-DE" sz="1600" b="1" dirty="0">
              <a:latin typeface="TUITypeLight" panose="020B0304030202020203" pitchFamily="34" charset="0"/>
            </a:endParaRPr>
          </a:p>
        </p:txBody>
      </p:sp>
      <p:sp>
        <p:nvSpPr>
          <p:cNvPr id="19" name="Dikdörtgen 18"/>
          <p:cNvSpPr/>
          <p:nvPr/>
        </p:nvSpPr>
        <p:spPr>
          <a:xfrm>
            <a:off x="5397425" y="1590695"/>
            <a:ext cx="5294387" cy="1569660"/>
          </a:xfrm>
          <a:prstGeom prst="rect">
            <a:avLst/>
          </a:prstGeom>
        </p:spPr>
        <p:txBody>
          <a:bodyPr wrap="square">
            <a:spAutoFit/>
          </a:bodyPr>
          <a:lstStyle/>
          <a:p>
            <a:pPr algn="just"/>
            <a:r>
              <a:rPr lang="de-DE" sz="1600" b="1" dirty="0">
                <a:latin typeface="TUITypeLight" panose="020B0304030202020203" pitchFamily="34" charset="0"/>
              </a:rPr>
              <a:t>Während dieser Arbeit wurde festgestellt, dass die </a:t>
            </a:r>
            <a:r>
              <a:rPr lang="de-DE" sz="1600" b="1" dirty="0" err="1">
                <a:latin typeface="TUITypeLight" panose="020B0304030202020203" pitchFamily="34" charset="0"/>
              </a:rPr>
              <a:t>berintenVögel</a:t>
            </a:r>
            <a:r>
              <a:rPr lang="de-DE" sz="1600" b="1" dirty="0">
                <a:latin typeface="TUITypeLight" panose="020B0304030202020203" pitchFamily="34" charset="0"/>
              </a:rPr>
              <a:t> in 18 Europäischen Ländern nochmals gefangen wurden. Mit den Beobachtungen während dieser Arbeit, wurden </a:t>
            </a:r>
            <a:r>
              <a:rPr lang="de-DE" sz="1600" b="1" dirty="0" err="1">
                <a:latin typeface="TUITypeLight" panose="020B0304030202020203" pitchFamily="34" charset="0"/>
              </a:rPr>
              <a:t>ausser</a:t>
            </a:r>
            <a:r>
              <a:rPr lang="de-DE" sz="1600" b="1" dirty="0">
                <a:latin typeface="TUITypeLight" panose="020B0304030202020203" pitchFamily="34" charset="0"/>
              </a:rPr>
              <a:t> den gefangenen Arten, 68 neue Arten festgestellt und somit </a:t>
            </a:r>
            <a:r>
              <a:rPr lang="de-DE" sz="1600" b="1" dirty="0" err="1">
                <a:latin typeface="TUITypeLight" panose="020B0304030202020203" pitchFamily="34" charset="0"/>
              </a:rPr>
              <a:t>erwiesendas</a:t>
            </a:r>
            <a:r>
              <a:rPr lang="de-DE" sz="1600" b="1" dirty="0">
                <a:latin typeface="TUITypeLight" panose="020B0304030202020203" pitchFamily="34" charset="0"/>
              </a:rPr>
              <a:t> in gesamt 189 Vogelarten leben.</a:t>
            </a:r>
          </a:p>
        </p:txBody>
      </p:sp>
      <p:sp>
        <p:nvSpPr>
          <p:cNvPr id="2" name="AutoShape 2" descr="rallus aquaticus ile ilgili görsel sonucu"/>
          <p:cNvSpPr>
            <a:spLocks noChangeAspect="1" noChangeArrowheads="1"/>
          </p:cNvSpPr>
          <p:nvPr/>
        </p:nvSpPr>
        <p:spPr bwMode="auto">
          <a:xfrm>
            <a:off x="211710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4"/>
          <a:stretch>
            <a:fillRect/>
          </a:stretch>
        </p:blipFill>
        <p:spPr>
          <a:xfrm>
            <a:off x="87277" y="3519041"/>
            <a:ext cx="3692296" cy="1952402"/>
          </a:xfrm>
          <a:prstGeom prst="rect">
            <a:avLst/>
          </a:prstGeom>
        </p:spPr>
      </p:pic>
      <p:sp>
        <p:nvSpPr>
          <p:cNvPr id="5" name="AutoShape 4" descr="upupa epops ile ilgili görsel sonucu"/>
          <p:cNvSpPr>
            <a:spLocks noChangeAspect="1" noChangeArrowheads="1"/>
          </p:cNvSpPr>
          <p:nvPr/>
        </p:nvSpPr>
        <p:spPr bwMode="auto">
          <a:xfrm>
            <a:off x="226950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 name="Resim 19"/>
          <p:cNvPicPr>
            <a:picLocks noChangeAspect="1"/>
          </p:cNvPicPr>
          <p:nvPr/>
        </p:nvPicPr>
        <p:blipFill>
          <a:blip r:embed="rId5"/>
          <a:stretch>
            <a:fillRect/>
          </a:stretch>
        </p:blipFill>
        <p:spPr>
          <a:xfrm>
            <a:off x="5516906" y="3519041"/>
            <a:ext cx="3933456" cy="1952402"/>
          </a:xfrm>
          <a:prstGeom prst="rect">
            <a:avLst/>
          </a:prstGeom>
        </p:spPr>
      </p:pic>
      <p:sp>
        <p:nvSpPr>
          <p:cNvPr id="21" name="Metin kutusu 20"/>
          <p:cNvSpPr txBox="1"/>
          <p:nvPr/>
        </p:nvSpPr>
        <p:spPr>
          <a:xfrm>
            <a:off x="2103258" y="6983611"/>
            <a:ext cx="6447395" cy="830997"/>
          </a:xfrm>
          <a:prstGeom prst="rect">
            <a:avLst/>
          </a:prstGeom>
          <a:noFill/>
        </p:spPr>
        <p:txBody>
          <a:bodyPr wrap="square" rtlCol="0">
            <a:spAutoFit/>
          </a:bodyPr>
          <a:lstStyle/>
          <a:p>
            <a:pPr algn="ctr"/>
            <a:r>
              <a:rPr lang="tr-TR" sz="1600" b="1">
                <a:solidFill>
                  <a:srgbClr val="00B050"/>
                </a:solidFill>
                <a:latin typeface="TUITypeLight" panose="020B0304030202020203" pitchFamily="34" charset="0"/>
              </a:rPr>
              <a:t>GREEN TEAM OLARAK NE YAPIYORUZ?</a:t>
            </a:r>
          </a:p>
          <a:p>
            <a:pPr algn="ctr"/>
            <a:r>
              <a:rPr lang="tr-TR" sz="1600" b="1">
                <a:solidFill>
                  <a:srgbClr val="00B050"/>
                </a:solidFill>
                <a:latin typeface="TUITypeLight" panose="020B0304030202020203" pitchFamily="34" charset="0"/>
              </a:rPr>
              <a:t>WAS MACHEN WIR ALS GREEEN TEAM</a:t>
            </a:r>
          </a:p>
          <a:p>
            <a:pPr algn="ctr"/>
            <a:r>
              <a:rPr lang="tr-TR" sz="1600" b="1">
                <a:solidFill>
                  <a:srgbClr val="00B050"/>
                </a:solidFill>
                <a:latin typeface="TUITypeLight" panose="020B0304030202020203" pitchFamily="34" charset="0"/>
              </a:rPr>
              <a:t>WHAT WE DO AS GREEN TEAM </a:t>
            </a:r>
          </a:p>
        </p:txBody>
      </p:sp>
      <p:pic>
        <p:nvPicPr>
          <p:cNvPr id="14" name="Resim 13" descr="TUI_Umwelt Champion Logo_new"/>
          <p:cNvPicPr/>
          <p:nvPr/>
        </p:nvPicPr>
        <p:blipFill>
          <a:blip r:embed="rId6">
            <a:extLst>
              <a:ext uri="{28A0092B-C50C-407E-A947-70E740481C1C}">
                <a14:useLocalDpi xmlns:a14="http://schemas.microsoft.com/office/drawing/2010/main" val="0"/>
              </a:ext>
            </a:extLst>
          </a:blip>
          <a:srcRect/>
          <a:stretch>
            <a:fillRect/>
          </a:stretch>
        </p:blipFill>
        <p:spPr bwMode="auto">
          <a:xfrm>
            <a:off x="5665044" y="14696726"/>
            <a:ext cx="428625" cy="295275"/>
          </a:xfrm>
          <a:prstGeom prst="rect">
            <a:avLst/>
          </a:prstGeom>
          <a:noFill/>
          <a:ln>
            <a:noFill/>
          </a:ln>
        </p:spPr>
      </p:pic>
      <p:pic>
        <p:nvPicPr>
          <p:cNvPr id="15" name="Resim 14" descr="holidaycheck"/>
          <p:cNvPicPr/>
          <p:nvPr/>
        </p:nvPicPr>
        <p:blipFill>
          <a:blip r:embed="rId7">
            <a:extLst>
              <a:ext uri="{28A0092B-C50C-407E-A947-70E740481C1C}">
                <a14:useLocalDpi xmlns:a14="http://schemas.microsoft.com/office/drawing/2010/main" val="0"/>
              </a:ext>
            </a:extLst>
          </a:blip>
          <a:srcRect/>
          <a:stretch>
            <a:fillRect/>
          </a:stretch>
        </p:blipFill>
        <p:spPr bwMode="auto">
          <a:xfrm>
            <a:off x="5293569" y="14688467"/>
            <a:ext cx="371475" cy="304800"/>
          </a:xfrm>
          <a:prstGeom prst="rect">
            <a:avLst/>
          </a:prstGeom>
          <a:noFill/>
          <a:ln>
            <a:noFill/>
          </a:ln>
        </p:spPr>
      </p:pic>
      <p:pic>
        <p:nvPicPr>
          <p:cNvPr id="17" name="Resim 16" descr="Travelife_Gold_RGB"/>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7472" y="14703356"/>
            <a:ext cx="428625" cy="276225"/>
          </a:xfrm>
          <a:prstGeom prst="rect">
            <a:avLst/>
          </a:prstGeom>
          <a:noFill/>
          <a:ln>
            <a:noFill/>
          </a:ln>
        </p:spPr>
      </p:pic>
      <p:pic>
        <p:nvPicPr>
          <p:cNvPr id="22" name="Picture 12" descr="blue-flag-yazılı"/>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1467" y="14707567"/>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Resim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52" y="8005928"/>
            <a:ext cx="3447246" cy="2362059"/>
          </a:xfrm>
          <a:prstGeom prst="rect">
            <a:avLst/>
          </a:prstGeom>
        </p:spPr>
      </p:pic>
      <p:sp>
        <p:nvSpPr>
          <p:cNvPr id="30" name="Dikdörtgen 29"/>
          <p:cNvSpPr/>
          <p:nvPr/>
        </p:nvSpPr>
        <p:spPr>
          <a:xfrm>
            <a:off x="2478052" y="1095758"/>
            <a:ext cx="7136013" cy="518732"/>
          </a:xfrm>
          <a:prstGeom prst="rect">
            <a:avLst/>
          </a:prstGeom>
        </p:spPr>
        <p:txBody>
          <a:bodyPr wrap="square">
            <a:spAutoFit/>
          </a:bodyPr>
          <a:lstStyle/>
          <a:p>
            <a:r>
              <a:rPr lang="tr-TR" dirty="0" err="1">
                <a:latin typeface="TUITypeLight" panose="020B0304030202020203" pitchFamily="34" charset="0"/>
              </a:rPr>
              <a:t>Let's</a:t>
            </a:r>
            <a:r>
              <a:rPr lang="tr-TR" dirty="0">
                <a:latin typeface="TUITypeLight" panose="020B0304030202020203" pitchFamily="34" charset="0"/>
              </a:rPr>
              <a:t> </a:t>
            </a:r>
            <a:r>
              <a:rPr lang="tr-TR" dirty="0" err="1">
                <a:latin typeface="TUITypeLight" panose="020B0304030202020203" pitchFamily="34" charset="0"/>
              </a:rPr>
              <a:t>go</a:t>
            </a:r>
            <a:r>
              <a:rPr lang="tr-TR" dirty="0">
                <a:latin typeface="TUITypeLight" panose="020B0304030202020203" pitchFamily="34" charset="0"/>
              </a:rPr>
              <a:t> </a:t>
            </a:r>
            <a:r>
              <a:rPr lang="tr-TR" dirty="0" err="1">
                <a:latin typeface="TUITypeLight" panose="020B0304030202020203" pitchFamily="34" charset="0"/>
              </a:rPr>
              <a:t>green</a:t>
            </a:r>
            <a:r>
              <a:rPr lang="tr-TR" dirty="0">
                <a:latin typeface="TUITypeLight" panose="020B0304030202020203" pitchFamily="34" charset="0"/>
              </a:rPr>
              <a:t> </a:t>
            </a:r>
            <a:r>
              <a:rPr lang="tr-TR" dirty="0" err="1">
                <a:latin typeface="TUITypeLight" panose="020B0304030202020203" pitchFamily="34" charset="0"/>
              </a:rPr>
              <a:t>to</a:t>
            </a:r>
            <a:r>
              <a:rPr lang="tr-TR" dirty="0">
                <a:latin typeface="TUITypeLight" panose="020B0304030202020203" pitchFamily="34" charset="0"/>
              </a:rPr>
              <a:t> </a:t>
            </a:r>
            <a:r>
              <a:rPr lang="tr-TR" dirty="0" err="1">
                <a:latin typeface="TUITypeLight" panose="020B0304030202020203" pitchFamily="34" charset="0"/>
              </a:rPr>
              <a:t>get</a:t>
            </a:r>
            <a:r>
              <a:rPr lang="tr-TR" dirty="0">
                <a:latin typeface="TUITypeLight" panose="020B0304030202020203" pitchFamily="34" charset="0"/>
              </a:rPr>
              <a:t> </a:t>
            </a:r>
            <a:r>
              <a:rPr lang="tr-TR" dirty="0" err="1">
                <a:latin typeface="TUITypeLight" panose="020B0304030202020203" pitchFamily="34" charset="0"/>
              </a:rPr>
              <a:t>our</a:t>
            </a:r>
            <a:r>
              <a:rPr lang="tr-TR" dirty="0">
                <a:latin typeface="TUITypeLight" panose="020B0304030202020203" pitchFamily="34" charset="0"/>
              </a:rPr>
              <a:t> </a:t>
            </a:r>
            <a:r>
              <a:rPr lang="tr-TR" dirty="0" err="1">
                <a:latin typeface="TUITypeLight" panose="020B0304030202020203" pitchFamily="34" charset="0"/>
              </a:rPr>
              <a:t>globe</a:t>
            </a:r>
            <a:r>
              <a:rPr lang="tr-TR" dirty="0">
                <a:latin typeface="TUITypeLight" panose="020B0304030202020203" pitchFamily="34" charset="0"/>
              </a:rPr>
              <a:t> </a:t>
            </a:r>
            <a:r>
              <a:rPr lang="tr-TR" dirty="0" err="1">
                <a:latin typeface="TUITypeLight" panose="020B0304030202020203" pitchFamily="34" charset="0"/>
              </a:rPr>
              <a:t>clean</a:t>
            </a:r>
            <a:endParaRPr lang="tr-TR" dirty="0">
              <a:latin typeface="TUITypeLight" panose="020B0304030202020203" pitchFamily="34" charset="0"/>
            </a:endParaRPr>
          </a:p>
        </p:txBody>
      </p:sp>
      <p:pic>
        <p:nvPicPr>
          <p:cNvPr id="7" name="Resim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05696" y="7919715"/>
            <a:ext cx="3568802" cy="2382365"/>
          </a:xfrm>
          <a:prstGeom prst="rect">
            <a:avLst/>
          </a:prstGeom>
        </p:spPr>
      </p:pic>
      <p:pic>
        <p:nvPicPr>
          <p:cNvPr id="10" name="Resim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73698" y="10376246"/>
            <a:ext cx="3525031" cy="2197664"/>
          </a:xfrm>
          <a:prstGeom prst="rect">
            <a:avLst/>
          </a:prstGeom>
        </p:spPr>
      </p:pic>
      <p:pic>
        <p:nvPicPr>
          <p:cNvPr id="11" name="Resim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10011" y="10439995"/>
            <a:ext cx="3555147" cy="2163480"/>
          </a:xfrm>
          <a:prstGeom prst="rect">
            <a:avLst/>
          </a:prstGeom>
        </p:spPr>
      </p:pic>
      <p:pic>
        <p:nvPicPr>
          <p:cNvPr id="13" name="Resim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314" y="12741349"/>
            <a:ext cx="3473698" cy="2307158"/>
          </a:xfrm>
          <a:prstGeom prst="rect">
            <a:avLst/>
          </a:prstGeom>
        </p:spPr>
      </p:pic>
      <p:pic>
        <p:nvPicPr>
          <p:cNvPr id="24" name="Resim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14063" y="7849045"/>
            <a:ext cx="3444300" cy="2583225"/>
          </a:xfrm>
          <a:prstGeom prst="rect">
            <a:avLst/>
          </a:prstGeom>
        </p:spPr>
      </p:pic>
      <p:pic>
        <p:nvPicPr>
          <p:cNvPr id="25" name="Resim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452" y="10376247"/>
            <a:ext cx="3507409" cy="2365102"/>
          </a:xfrm>
          <a:prstGeom prst="rect">
            <a:avLst/>
          </a:prstGeom>
        </p:spPr>
      </p:pic>
      <p:pic>
        <p:nvPicPr>
          <p:cNvPr id="26" name="Resim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97159" y="12497433"/>
            <a:ext cx="3608537" cy="2171456"/>
          </a:xfrm>
          <a:prstGeom prst="rect">
            <a:avLst/>
          </a:prstGeom>
        </p:spPr>
      </p:pic>
      <p:pic>
        <p:nvPicPr>
          <p:cNvPr id="27" name="Resim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083952" y="12498012"/>
            <a:ext cx="3607861" cy="2555296"/>
          </a:xfrm>
          <a:prstGeom prst="rect">
            <a:avLst/>
          </a:prstGeom>
        </p:spPr>
      </p:pic>
    </p:spTree>
    <p:extLst>
      <p:ext uri="{BB962C8B-B14F-4D97-AF65-F5344CB8AC3E}">
        <p14:creationId xmlns:p14="http://schemas.microsoft.com/office/powerpoint/2010/main" val="67482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691812" cy="1590695"/>
          </a:xfrm>
          <a:prstGeom prst="rect">
            <a:avLst/>
          </a:prstGeom>
        </p:spPr>
      </p:pic>
      <p:pic>
        <p:nvPicPr>
          <p:cNvPr id="19" name="Resim 18" descr="TUI_Umwelt Champion Logo_new"/>
          <p:cNvPicPr/>
          <p:nvPr/>
        </p:nvPicPr>
        <p:blipFill>
          <a:blip r:embed="rId4">
            <a:extLst>
              <a:ext uri="{28A0092B-C50C-407E-A947-70E740481C1C}">
                <a14:useLocalDpi xmlns:a14="http://schemas.microsoft.com/office/drawing/2010/main" val="0"/>
              </a:ext>
            </a:extLst>
          </a:blip>
          <a:srcRect/>
          <a:stretch>
            <a:fillRect/>
          </a:stretch>
        </p:blipFill>
        <p:spPr bwMode="auto">
          <a:xfrm>
            <a:off x="5675387" y="14696726"/>
            <a:ext cx="428625" cy="295275"/>
          </a:xfrm>
          <a:prstGeom prst="rect">
            <a:avLst/>
          </a:prstGeom>
          <a:noFill/>
          <a:ln>
            <a:noFill/>
          </a:ln>
        </p:spPr>
      </p:pic>
      <p:pic>
        <p:nvPicPr>
          <p:cNvPr id="20" name="Resim 19" descr="holidaycheck"/>
          <p:cNvPicPr/>
          <p:nvPr/>
        </p:nvPicPr>
        <p:blipFill>
          <a:blip r:embed="rId5">
            <a:extLst>
              <a:ext uri="{28A0092B-C50C-407E-A947-70E740481C1C}">
                <a14:useLocalDpi xmlns:a14="http://schemas.microsoft.com/office/drawing/2010/main" val="0"/>
              </a:ext>
            </a:extLst>
          </a:blip>
          <a:srcRect/>
          <a:stretch>
            <a:fillRect/>
          </a:stretch>
        </p:blipFill>
        <p:spPr bwMode="auto">
          <a:xfrm>
            <a:off x="5303912" y="14688467"/>
            <a:ext cx="371475" cy="304800"/>
          </a:xfrm>
          <a:prstGeom prst="rect">
            <a:avLst/>
          </a:prstGeom>
          <a:noFill/>
          <a:ln>
            <a:noFill/>
          </a:ln>
        </p:spPr>
      </p:pic>
      <p:pic>
        <p:nvPicPr>
          <p:cNvPr id="21" name="Resim 20" descr="Travelife_Gold_RG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7815" y="14703356"/>
            <a:ext cx="428625" cy="276225"/>
          </a:xfrm>
          <a:prstGeom prst="rect">
            <a:avLst/>
          </a:prstGeom>
          <a:noFill/>
          <a:ln>
            <a:noFill/>
          </a:ln>
        </p:spPr>
      </p:pic>
      <p:pic>
        <p:nvPicPr>
          <p:cNvPr id="22" name="Picture 12" descr="blue-flag-yazıl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1810" y="14707567"/>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8"/>
          <a:stretch>
            <a:fillRect/>
          </a:stretch>
        </p:blipFill>
        <p:spPr>
          <a:xfrm>
            <a:off x="5303912" y="8462223"/>
            <a:ext cx="5230420" cy="2970308"/>
          </a:xfrm>
          <a:prstGeom prst="rect">
            <a:avLst/>
          </a:prstGeom>
        </p:spPr>
      </p:pic>
      <p:pic>
        <p:nvPicPr>
          <p:cNvPr id="7" name="Resim 6"/>
          <p:cNvPicPr>
            <a:picLocks noChangeAspect="1"/>
          </p:cNvPicPr>
          <p:nvPr/>
        </p:nvPicPr>
        <p:blipFill>
          <a:blip r:embed="rId9"/>
          <a:stretch>
            <a:fillRect/>
          </a:stretch>
        </p:blipFill>
        <p:spPr>
          <a:xfrm>
            <a:off x="5319214" y="1852867"/>
            <a:ext cx="5215117" cy="3258536"/>
          </a:xfrm>
          <a:prstGeom prst="rect">
            <a:avLst/>
          </a:prstGeom>
        </p:spPr>
      </p:pic>
      <p:pic>
        <p:nvPicPr>
          <p:cNvPr id="9" name="Resim 8"/>
          <p:cNvPicPr>
            <a:picLocks noChangeAspect="1"/>
          </p:cNvPicPr>
          <p:nvPr/>
        </p:nvPicPr>
        <p:blipFill>
          <a:blip r:embed="rId10"/>
          <a:stretch>
            <a:fillRect/>
          </a:stretch>
        </p:blipFill>
        <p:spPr>
          <a:xfrm>
            <a:off x="112488" y="1857505"/>
            <a:ext cx="5078936" cy="3253898"/>
          </a:xfrm>
          <a:prstGeom prst="rect">
            <a:avLst/>
          </a:prstGeom>
        </p:spPr>
      </p:pic>
      <p:pic>
        <p:nvPicPr>
          <p:cNvPr id="17" name="Resim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88" y="8487897"/>
            <a:ext cx="5088367" cy="2970307"/>
          </a:xfrm>
          <a:prstGeom prst="rect">
            <a:avLst/>
          </a:prstGeom>
        </p:spPr>
      </p:pic>
      <p:sp>
        <p:nvSpPr>
          <p:cNvPr id="23" name="Dikdörtgen 22"/>
          <p:cNvSpPr/>
          <p:nvPr/>
        </p:nvSpPr>
        <p:spPr>
          <a:xfrm>
            <a:off x="2457410" y="1078955"/>
            <a:ext cx="7560840" cy="518732"/>
          </a:xfrm>
          <a:prstGeom prst="rect">
            <a:avLst/>
          </a:prstGeom>
        </p:spPr>
        <p:txBody>
          <a:bodyPr wrap="square">
            <a:spAutoFit/>
          </a:bodyPr>
          <a:lstStyle/>
          <a:p>
            <a:r>
              <a:rPr lang="tr-TR" dirty="0" err="1">
                <a:latin typeface="TUITypeLight" panose="020B0304030202020203" pitchFamily="34" charset="0"/>
              </a:rPr>
              <a:t>Let's</a:t>
            </a:r>
            <a:r>
              <a:rPr lang="tr-TR" dirty="0">
                <a:latin typeface="TUITypeLight" panose="020B0304030202020203" pitchFamily="34" charset="0"/>
              </a:rPr>
              <a:t> </a:t>
            </a:r>
            <a:r>
              <a:rPr lang="tr-TR" dirty="0" err="1">
                <a:latin typeface="TUITypeLight" panose="020B0304030202020203" pitchFamily="34" charset="0"/>
              </a:rPr>
              <a:t>go</a:t>
            </a:r>
            <a:r>
              <a:rPr lang="tr-TR" dirty="0">
                <a:latin typeface="TUITypeLight" panose="020B0304030202020203" pitchFamily="34" charset="0"/>
              </a:rPr>
              <a:t> </a:t>
            </a:r>
            <a:r>
              <a:rPr lang="tr-TR" dirty="0" err="1">
                <a:latin typeface="TUITypeLight" panose="020B0304030202020203" pitchFamily="34" charset="0"/>
              </a:rPr>
              <a:t>green</a:t>
            </a:r>
            <a:r>
              <a:rPr lang="tr-TR" dirty="0">
                <a:latin typeface="TUITypeLight" panose="020B0304030202020203" pitchFamily="34" charset="0"/>
              </a:rPr>
              <a:t> </a:t>
            </a:r>
            <a:r>
              <a:rPr lang="tr-TR" dirty="0" err="1">
                <a:latin typeface="TUITypeLight" panose="020B0304030202020203" pitchFamily="34" charset="0"/>
              </a:rPr>
              <a:t>to</a:t>
            </a:r>
            <a:r>
              <a:rPr lang="tr-TR" dirty="0">
                <a:latin typeface="TUITypeLight" panose="020B0304030202020203" pitchFamily="34" charset="0"/>
              </a:rPr>
              <a:t> </a:t>
            </a:r>
            <a:r>
              <a:rPr lang="tr-TR" dirty="0" err="1">
                <a:latin typeface="TUITypeLight" panose="020B0304030202020203" pitchFamily="34" charset="0"/>
              </a:rPr>
              <a:t>get</a:t>
            </a:r>
            <a:r>
              <a:rPr lang="tr-TR" dirty="0">
                <a:latin typeface="TUITypeLight" panose="020B0304030202020203" pitchFamily="34" charset="0"/>
              </a:rPr>
              <a:t> </a:t>
            </a:r>
            <a:r>
              <a:rPr lang="tr-TR" dirty="0" err="1">
                <a:latin typeface="TUITypeLight" panose="020B0304030202020203" pitchFamily="34" charset="0"/>
              </a:rPr>
              <a:t>our</a:t>
            </a:r>
            <a:r>
              <a:rPr lang="tr-TR" dirty="0">
                <a:latin typeface="TUITypeLight" panose="020B0304030202020203" pitchFamily="34" charset="0"/>
              </a:rPr>
              <a:t> </a:t>
            </a:r>
            <a:r>
              <a:rPr lang="tr-TR" dirty="0" err="1">
                <a:latin typeface="TUITypeLight" panose="020B0304030202020203" pitchFamily="34" charset="0"/>
              </a:rPr>
              <a:t>globe</a:t>
            </a:r>
            <a:r>
              <a:rPr lang="tr-TR" dirty="0">
                <a:latin typeface="TUITypeLight" panose="020B0304030202020203" pitchFamily="34" charset="0"/>
              </a:rPr>
              <a:t> </a:t>
            </a:r>
            <a:r>
              <a:rPr lang="tr-TR" dirty="0" err="1">
                <a:latin typeface="TUITypeLight" panose="020B0304030202020203" pitchFamily="34" charset="0"/>
              </a:rPr>
              <a:t>clean</a:t>
            </a:r>
            <a:endParaRPr lang="tr-TR" dirty="0">
              <a:latin typeface="TUITypeLight" panose="020B0304030202020203" pitchFamily="34" charset="0"/>
            </a:endParaRPr>
          </a:p>
        </p:txBody>
      </p:sp>
      <p:pic>
        <p:nvPicPr>
          <p:cNvPr id="29" name="Resim 28"/>
          <p:cNvPicPr>
            <a:picLocks noChangeAspect="1"/>
          </p:cNvPicPr>
          <p:nvPr/>
        </p:nvPicPr>
        <p:blipFill>
          <a:blip r:embed="rId12"/>
          <a:stretch>
            <a:fillRect/>
          </a:stretch>
        </p:blipFill>
        <p:spPr>
          <a:xfrm>
            <a:off x="114646" y="11520115"/>
            <a:ext cx="5115473" cy="3153170"/>
          </a:xfrm>
          <a:prstGeom prst="rect">
            <a:avLst/>
          </a:prstGeom>
        </p:spPr>
      </p:pic>
      <p:pic>
        <p:nvPicPr>
          <p:cNvPr id="30" name="Resim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6396553" y="4234789"/>
            <a:ext cx="3027666" cy="5212948"/>
          </a:xfrm>
          <a:prstGeom prst="rect">
            <a:avLst/>
          </a:prstGeom>
        </p:spPr>
      </p:pic>
      <p:pic>
        <p:nvPicPr>
          <p:cNvPr id="31" name="Resim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128821" y="4311094"/>
            <a:ext cx="3046270" cy="5078936"/>
          </a:xfrm>
          <a:prstGeom prst="rect">
            <a:avLst/>
          </a:prstGeom>
        </p:spPr>
      </p:pic>
      <p:pic>
        <p:nvPicPr>
          <p:cNvPr id="4" name="Resim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6333801" y="10490228"/>
            <a:ext cx="3153170" cy="5212948"/>
          </a:xfrm>
          <a:prstGeom prst="rect">
            <a:avLst/>
          </a:prstGeom>
        </p:spPr>
      </p:pic>
    </p:spTree>
    <p:extLst>
      <p:ext uri="{BB962C8B-B14F-4D97-AF65-F5344CB8AC3E}">
        <p14:creationId xmlns:p14="http://schemas.microsoft.com/office/powerpoint/2010/main" val="317928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6332" y="1643293"/>
            <a:ext cx="6813376" cy="11356955"/>
          </a:xfrm>
          <a:prstGeom prst="rect">
            <a:avLst/>
          </a:prstGeom>
          <a:noFill/>
        </p:spPr>
        <p:txBody>
          <a:bodyPr wrap="square" rtlCol="0">
            <a:spAutoFit/>
          </a:bodyPr>
          <a:lstStyle/>
          <a:p>
            <a:r>
              <a:rPr lang="tr-TR" sz="2000" b="1" dirty="0">
                <a:solidFill>
                  <a:srgbClr val="0070C0"/>
                </a:solidFill>
                <a:latin typeface="TUITypeLight" panose="020B0304030202020203" pitchFamily="34" charset="0"/>
              </a:rPr>
              <a:t>Tavsiyelerimiz</a:t>
            </a:r>
          </a:p>
          <a:p>
            <a:r>
              <a:rPr lang="tr-TR" sz="1600" dirty="0" err="1">
                <a:latin typeface="TUITypeLight" panose="020B0304030202020203" pitchFamily="34" charset="0"/>
              </a:rPr>
              <a:t>Green</a:t>
            </a:r>
            <a:r>
              <a:rPr lang="tr-TR" sz="1600" dirty="0">
                <a:latin typeface="TUITypeLight" panose="020B0304030202020203" pitchFamily="34" charset="0"/>
              </a:rPr>
              <a:t> Street </a:t>
            </a:r>
            <a:r>
              <a:rPr lang="tr-TR" sz="1600" dirty="0" err="1">
                <a:latin typeface="TUITypeLight" panose="020B0304030202020203" pitchFamily="34" charset="0"/>
              </a:rPr>
              <a:t>Restaurant</a:t>
            </a:r>
            <a:r>
              <a:rPr lang="tr-TR" sz="1600" dirty="0">
                <a:latin typeface="TUITypeLight" panose="020B0304030202020203" pitchFamily="34" charset="0"/>
              </a:rPr>
              <a:t>’ ı denediniz mi?</a:t>
            </a:r>
          </a:p>
          <a:p>
            <a:r>
              <a:rPr lang="tr-TR" sz="1600" dirty="0" err="1">
                <a:latin typeface="TUITypeLight" panose="020B0304030202020203" pitchFamily="34" charset="0"/>
              </a:rPr>
              <a:t>Haben</a:t>
            </a:r>
            <a:r>
              <a:rPr lang="tr-TR" sz="1600" dirty="0">
                <a:latin typeface="TUITypeLight" panose="020B0304030202020203" pitchFamily="34" charset="0"/>
              </a:rPr>
              <a:t> </a:t>
            </a:r>
            <a:r>
              <a:rPr lang="tr-TR" sz="1600" dirty="0" err="1">
                <a:latin typeface="TUITypeLight" panose="020B0304030202020203" pitchFamily="34" charset="0"/>
              </a:rPr>
              <a:t>Sie</a:t>
            </a:r>
            <a:r>
              <a:rPr lang="tr-TR" sz="1600" dirty="0">
                <a:latin typeface="TUITypeLight" panose="020B0304030202020203" pitchFamily="34" charset="0"/>
              </a:rPr>
              <a:t> </a:t>
            </a:r>
            <a:r>
              <a:rPr lang="tr-TR" sz="1600" dirty="0" err="1">
                <a:latin typeface="TUITypeLight" panose="020B0304030202020203" pitchFamily="34" charset="0"/>
              </a:rPr>
              <a:t>jemals</a:t>
            </a:r>
            <a:r>
              <a:rPr lang="tr-TR" sz="1600" dirty="0">
                <a:latin typeface="TUITypeLight" panose="020B0304030202020203" pitchFamily="34" charset="0"/>
              </a:rPr>
              <a:t> </a:t>
            </a:r>
            <a:r>
              <a:rPr lang="tr-TR" sz="1600" dirty="0" err="1">
                <a:latin typeface="TUITypeLight" panose="020B0304030202020203" pitchFamily="34" charset="0"/>
              </a:rPr>
              <a:t>das</a:t>
            </a:r>
            <a:r>
              <a:rPr lang="tr-TR" sz="1600" dirty="0">
                <a:latin typeface="TUITypeLight" panose="020B0304030202020203" pitchFamily="34" charset="0"/>
              </a:rPr>
              <a:t> </a:t>
            </a:r>
            <a:r>
              <a:rPr lang="tr-TR" sz="1600" dirty="0" err="1">
                <a:latin typeface="TUITypeLight" panose="020B0304030202020203" pitchFamily="34" charset="0"/>
              </a:rPr>
              <a:t>Green</a:t>
            </a:r>
            <a:r>
              <a:rPr lang="tr-TR" sz="1600" dirty="0">
                <a:latin typeface="TUITypeLight" panose="020B0304030202020203" pitchFamily="34" charset="0"/>
              </a:rPr>
              <a:t> Street </a:t>
            </a:r>
            <a:r>
              <a:rPr lang="tr-TR" sz="1600" dirty="0" err="1">
                <a:latin typeface="TUITypeLight" panose="020B0304030202020203" pitchFamily="34" charset="0"/>
              </a:rPr>
              <a:t>Restaurant</a:t>
            </a:r>
            <a:r>
              <a:rPr lang="tr-TR" sz="1600" dirty="0">
                <a:latin typeface="TUITypeLight" panose="020B0304030202020203" pitchFamily="34" charset="0"/>
              </a:rPr>
              <a:t> 's </a:t>
            </a:r>
            <a:r>
              <a:rPr lang="tr-TR" sz="1600" dirty="0" err="1">
                <a:latin typeface="TUITypeLight" panose="020B0304030202020203" pitchFamily="34" charset="0"/>
              </a:rPr>
              <a:t>probiert</a:t>
            </a:r>
            <a:r>
              <a:rPr lang="tr-TR" sz="1600" dirty="0">
                <a:latin typeface="TUITypeLight" panose="020B0304030202020203" pitchFamily="34" charset="0"/>
              </a:rPr>
              <a:t>?</a:t>
            </a:r>
          </a:p>
          <a:p>
            <a:r>
              <a:rPr lang="tr-TR" sz="1600" dirty="0" err="1">
                <a:latin typeface="TUITypeLight" panose="020B0304030202020203" pitchFamily="34" charset="0"/>
              </a:rPr>
              <a:t>Have</a:t>
            </a:r>
            <a:r>
              <a:rPr lang="tr-TR" sz="1600" dirty="0">
                <a:latin typeface="TUITypeLight" panose="020B0304030202020203" pitchFamily="34" charset="0"/>
              </a:rPr>
              <a:t> </a:t>
            </a:r>
            <a:r>
              <a:rPr lang="tr-TR" sz="1600" dirty="0" err="1">
                <a:latin typeface="TUITypeLight" panose="020B0304030202020203" pitchFamily="34" charset="0"/>
              </a:rPr>
              <a:t>you</a:t>
            </a:r>
            <a:r>
              <a:rPr lang="tr-TR" sz="1600" dirty="0">
                <a:latin typeface="TUITypeLight" panose="020B0304030202020203" pitchFamily="34" charset="0"/>
              </a:rPr>
              <a:t> ever </a:t>
            </a:r>
            <a:r>
              <a:rPr lang="tr-TR" sz="1600" dirty="0" err="1">
                <a:latin typeface="TUITypeLight" panose="020B0304030202020203" pitchFamily="34" charset="0"/>
              </a:rPr>
              <a:t>tried</a:t>
            </a:r>
            <a:r>
              <a:rPr lang="tr-TR" sz="1600" dirty="0">
                <a:latin typeface="TUITypeLight" panose="020B0304030202020203" pitchFamily="34" charset="0"/>
              </a:rPr>
              <a:t> </a:t>
            </a:r>
            <a:r>
              <a:rPr lang="tr-TR" sz="1600" dirty="0" err="1">
                <a:latin typeface="TUITypeLight" panose="020B0304030202020203" pitchFamily="34" charset="0"/>
              </a:rPr>
              <a:t>the</a:t>
            </a:r>
            <a:r>
              <a:rPr lang="tr-TR" sz="1600" dirty="0">
                <a:latin typeface="TUITypeLight" panose="020B0304030202020203" pitchFamily="34" charset="0"/>
              </a:rPr>
              <a:t> </a:t>
            </a:r>
            <a:r>
              <a:rPr lang="tr-TR" sz="1600" dirty="0" err="1">
                <a:latin typeface="TUITypeLight" panose="020B0304030202020203" pitchFamily="34" charset="0"/>
              </a:rPr>
              <a:t>Green</a:t>
            </a:r>
            <a:r>
              <a:rPr lang="tr-TR" sz="1600" dirty="0">
                <a:latin typeface="TUITypeLight" panose="020B0304030202020203" pitchFamily="34" charset="0"/>
              </a:rPr>
              <a:t> Street </a:t>
            </a:r>
            <a:r>
              <a:rPr lang="tr-TR" sz="1600" dirty="0" err="1">
                <a:latin typeface="TUITypeLight" panose="020B0304030202020203" pitchFamily="34" charset="0"/>
              </a:rPr>
              <a:t>Restaurant</a:t>
            </a:r>
            <a:r>
              <a:rPr lang="tr-TR" sz="1600" dirty="0">
                <a:latin typeface="TUITypeLight" panose="020B0304030202020203" pitchFamily="34" charset="0"/>
              </a:rPr>
              <a:t>?</a:t>
            </a:r>
          </a:p>
          <a:p>
            <a:endParaRPr lang="tr-TR" sz="1600" dirty="0">
              <a:latin typeface="TUITypeLight" panose="020B0304030202020203" pitchFamily="34" charset="0"/>
            </a:endParaRPr>
          </a:p>
          <a:p>
            <a:r>
              <a:rPr lang="tr-TR" sz="1600" dirty="0" err="1">
                <a:latin typeface="TUITypeLight" panose="020B0304030202020203" pitchFamily="34" charset="0"/>
              </a:rPr>
              <a:t>Candle</a:t>
            </a:r>
            <a:r>
              <a:rPr lang="tr-TR" sz="1600" dirty="0">
                <a:latin typeface="TUITypeLight" panose="020B0304030202020203" pitchFamily="34" charset="0"/>
              </a:rPr>
              <a:t> </a:t>
            </a:r>
            <a:r>
              <a:rPr lang="tr-TR" sz="1600" dirty="0" err="1">
                <a:latin typeface="TUITypeLight" panose="020B0304030202020203" pitchFamily="34" charset="0"/>
              </a:rPr>
              <a:t>Dinner</a:t>
            </a:r>
            <a:r>
              <a:rPr lang="tr-TR" sz="1600" dirty="0">
                <a:latin typeface="TUITypeLight" panose="020B0304030202020203" pitchFamily="34" charset="0"/>
              </a:rPr>
              <a:t> ile özel gün ve gecelerinizde, size özel hizmetimizle mutluluğunuza şahitlik ediyoruz. </a:t>
            </a:r>
          </a:p>
          <a:p>
            <a:r>
              <a:rPr lang="tr-TR" sz="1600" dirty="0">
                <a:latin typeface="TUITypeLight" panose="020B0304030202020203" pitchFamily="34" charset="0"/>
              </a:rPr>
              <a:t>Rezervasyon ve detaylar için </a:t>
            </a:r>
            <a:r>
              <a:rPr lang="tr-TR" sz="1600" dirty="0" err="1">
                <a:latin typeface="TUITypeLight" panose="020B0304030202020203" pitchFamily="34" charset="0"/>
              </a:rPr>
              <a:t>Guest</a:t>
            </a:r>
            <a:r>
              <a:rPr lang="tr-TR" sz="1600" dirty="0">
                <a:latin typeface="TUITypeLight" panose="020B0304030202020203" pitchFamily="34" charset="0"/>
              </a:rPr>
              <a:t> Service ile görüşünüz.</a:t>
            </a:r>
          </a:p>
          <a:p>
            <a:r>
              <a:rPr lang="tr-TR" sz="1600" dirty="0" err="1">
                <a:latin typeface="TUITypeLight" panose="020B0304030202020203" pitchFamily="34" charset="0"/>
              </a:rPr>
              <a:t>Erleben</a:t>
            </a:r>
            <a:r>
              <a:rPr lang="tr-TR" sz="1600" dirty="0">
                <a:latin typeface="TUITypeLight" panose="020B0304030202020203" pitchFamily="34" charset="0"/>
              </a:rPr>
              <a:t> </a:t>
            </a:r>
            <a:r>
              <a:rPr lang="tr-TR" sz="1600" dirty="0" err="1">
                <a:latin typeface="TUITypeLight" panose="020B0304030202020203" pitchFamily="34" charset="0"/>
              </a:rPr>
              <a:t>Sie</a:t>
            </a:r>
            <a:r>
              <a:rPr lang="tr-TR" sz="1600" dirty="0">
                <a:latin typeface="TUITypeLight" panose="020B0304030202020203" pitchFamily="34" charset="0"/>
              </a:rPr>
              <a:t> </a:t>
            </a:r>
            <a:r>
              <a:rPr lang="tr-TR" sz="1600" dirty="0" err="1">
                <a:latin typeface="TUITypeLight" panose="020B0304030202020203" pitchFamily="34" charset="0"/>
              </a:rPr>
              <a:t>Candle</a:t>
            </a:r>
            <a:r>
              <a:rPr lang="tr-TR" sz="1600" dirty="0">
                <a:latin typeface="TUITypeLight" panose="020B0304030202020203" pitchFamily="34" charset="0"/>
              </a:rPr>
              <a:t> </a:t>
            </a:r>
            <a:r>
              <a:rPr lang="tr-TR" sz="1600" dirty="0" err="1">
                <a:latin typeface="TUITypeLight" panose="020B0304030202020203" pitchFamily="34" charset="0"/>
              </a:rPr>
              <a:t>Abendessen</a:t>
            </a:r>
            <a:r>
              <a:rPr lang="tr-TR" sz="1600" dirty="0">
                <a:latin typeface="TUITypeLight" panose="020B0304030202020203" pitchFamily="34" charset="0"/>
              </a:rPr>
              <a:t> </a:t>
            </a:r>
            <a:r>
              <a:rPr lang="tr-TR" sz="1600" dirty="0" err="1">
                <a:latin typeface="TUITypeLight" panose="020B0304030202020203" pitchFamily="34" charset="0"/>
              </a:rPr>
              <a:t>bei</a:t>
            </a:r>
            <a:r>
              <a:rPr lang="tr-TR" sz="1600" dirty="0">
                <a:latin typeface="TUITypeLight" panose="020B0304030202020203" pitchFamily="34" charset="0"/>
              </a:rPr>
              <a:t> </a:t>
            </a:r>
            <a:r>
              <a:rPr lang="tr-TR" sz="1600" dirty="0" err="1">
                <a:latin typeface="TUITypeLight" panose="020B0304030202020203" pitchFamily="34" charset="0"/>
              </a:rPr>
              <a:t>Ihrem</a:t>
            </a:r>
            <a:r>
              <a:rPr lang="tr-TR" sz="1600" dirty="0">
                <a:latin typeface="TUITypeLight" panose="020B0304030202020203" pitchFamily="34" charset="0"/>
              </a:rPr>
              <a:t> </a:t>
            </a:r>
            <a:r>
              <a:rPr lang="tr-TR" sz="1600" dirty="0" err="1">
                <a:latin typeface="TUITypeLight" panose="020B0304030202020203" pitchFamily="34" charset="0"/>
              </a:rPr>
              <a:t>speziellen</a:t>
            </a:r>
            <a:r>
              <a:rPr lang="tr-TR" sz="1600" dirty="0">
                <a:latin typeface="TUITypeLight" panose="020B0304030202020203" pitchFamily="34" charset="0"/>
              </a:rPr>
              <a:t> </a:t>
            </a:r>
            <a:r>
              <a:rPr lang="tr-TR" sz="1600" dirty="0" err="1">
                <a:latin typeface="TUITypeLight" panose="020B0304030202020203" pitchFamily="34" charset="0"/>
              </a:rPr>
              <a:t>Tag</a:t>
            </a:r>
            <a:r>
              <a:rPr lang="tr-TR" sz="1600" dirty="0">
                <a:latin typeface="TUITypeLight" panose="020B0304030202020203" pitchFamily="34" charset="0"/>
              </a:rPr>
              <a:t> ,mit </a:t>
            </a:r>
            <a:r>
              <a:rPr lang="tr-TR" sz="1600" dirty="0" err="1">
                <a:latin typeface="TUITypeLight" panose="020B0304030202020203" pitchFamily="34" charset="0"/>
              </a:rPr>
              <a:t>unserem</a:t>
            </a:r>
            <a:r>
              <a:rPr lang="tr-TR" sz="1600" dirty="0">
                <a:latin typeface="TUITypeLight" panose="020B0304030202020203" pitchFamily="34" charset="0"/>
              </a:rPr>
              <a:t> </a:t>
            </a:r>
            <a:r>
              <a:rPr lang="tr-TR" sz="1600" dirty="0" err="1">
                <a:latin typeface="TUITypeLight" panose="020B0304030202020203" pitchFamily="34" charset="0"/>
              </a:rPr>
              <a:t>besonderen</a:t>
            </a:r>
            <a:r>
              <a:rPr lang="tr-TR" sz="1600" dirty="0">
                <a:latin typeface="TUITypeLight" panose="020B0304030202020203" pitchFamily="34" charset="0"/>
              </a:rPr>
              <a:t> Service.</a:t>
            </a:r>
          </a:p>
          <a:p>
            <a:r>
              <a:rPr lang="tr-TR" sz="1600" dirty="0" err="1">
                <a:latin typeface="TUITypeLight" panose="020B0304030202020203" pitchFamily="34" charset="0"/>
              </a:rPr>
              <a:t>Für</a:t>
            </a:r>
            <a:r>
              <a:rPr lang="tr-TR" sz="1600" dirty="0">
                <a:latin typeface="TUITypeLight" panose="020B0304030202020203" pitchFamily="34" charset="0"/>
              </a:rPr>
              <a:t> </a:t>
            </a:r>
            <a:r>
              <a:rPr lang="tr-TR" sz="1600" dirty="0" err="1">
                <a:latin typeface="TUITypeLight" panose="020B0304030202020203" pitchFamily="34" charset="0"/>
              </a:rPr>
              <a:t>weitere</a:t>
            </a:r>
            <a:r>
              <a:rPr lang="tr-TR" sz="1600" dirty="0">
                <a:latin typeface="TUITypeLight" panose="020B0304030202020203" pitchFamily="34" charset="0"/>
              </a:rPr>
              <a:t> </a:t>
            </a:r>
            <a:r>
              <a:rPr lang="tr-TR" sz="1600" dirty="0" err="1">
                <a:latin typeface="TUITypeLight" panose="020B0304030202020203" pitchFamily="34" charset="0"/>
              </a:rPr>
              <a:t>Einzelheiten</a:t>
            </a:r>
            <a:r>
              <a:rPr lang="tr-TR" sz="1600" dirty="0">
                <a:latin typeface="TUITypeLight" panose="020B0304030202020203" pitchFamily="34" charset="0"/>
              </a:rPr>
              <a:t> </a:t>
            </a:r>
            <a:r>
              <a:rPr lang="tr-TR" sz="1600" dirty="0" err="1">
                <a:latin typeface="TUITypeLight" panose="020B0304030202020203" pitchFamily="34" charset="0"/>
              </a:rPr>
              <a:t>und</a:t>
            </a:r>
            <a:r>
              <a:rPr lang="tr-TR" sz="1600" dirty="0">
                <a:latin typeface="TUITypeLight" panose="020B0304030202020203" pitchFamily="34" charset="0"/>
              </a:rPr>
              <a:t> </a:t>
            </a:r>
            <a:r>
              <a:rPr lang="tr-TR" sz="1600" dirty="0" err="1">
                <a:latin typeface="TUITypeLight" panose="020B0304030202020203" pitchFamily="34" charset="0"/>
              </a:rPr>
              <a:t>Reservierung</a:t>
            </a:r>
            <a:r>
              <a:rPr lang="tr-TR" sz="1600" dirty="0">
                <a:latin typeface="TUITypeLight" panose="020B0304030202020203" pitchFamily="34" charset="0"/>
              </a:rPr>
              <a:t> </a:t>
            </a:r>
            <a:r>
              <a:rPr lang="tr-TR" sz="1600" dirty="0" err="1">
                <a:latin typeface="TUITypeLight" panose="020B0304030202020203" pitchFamily="34" charset="0"/>
              </a:rPr>
              <a:t>Kontaktieren</a:t>
            </a:r>
            <a:r>
              <a:rPr lang="tr-TR" sz="1600" dirty="0">
                <a:latin typeface="TUITypeLight" panose="020B0304030202020203" pitchFamily="34" charset="0"/>
              </a:rPr>
              <a:t> </a:t>
            </a:r>
            <a:r>
              <a:rPr lang="tr-TR" sz="1600" dirty="0" err="1">
                <a:latin typeface="TUITypeLight" panose="020B0304030202020203" pitchFamily="34" charset="0"/>
              </a:rPr>
              <a:t>Sie</a:t>
            </a:r>
            <a:r>
              <a:rPr lang="tr-TR" sz="1600" dirty="0">
                <a:latin typeface="TUITypeLight" panose="020B0304030202020203" pitchFamily="34" charset="0"/>
              </a:rPr>
              <a:t> den </a:t>
            </a:r>
            <a:r>
              <a:rPr lang="tr-TR" sz="1600" dirty="0" err="1">
                <a:latin typeface="TUITypeLight" panose="020B0304030202020203" pitchFamily="34" charset="0"/>
              </a:rPr>
              <a:t>Guest</a:t>
            </a:r>
            <a:r>
              <a:rPr lang="tr-TR" sz="1600" dirty="0">
                <a:latin typeface="TUITypeLight" panose="020B0304030202020203" pitchFamily="34" charset="0"/>
              </a:rPr>
              <a:t> Service.</a:t>
            </a:r>
          </a:p>
          <a:p>
            <a:r>
              <a:rPr lang="tr-TR" sz="1600" dirty="0" err="1">
                <a:latin typeface="TUITypeLight" panose="020B0304030202020203" pitchFamily="34" charset="0"/>
              </a:rPr>
              <a:t>Experience</a:t>
            </a:r>
            <a:r>
              <a:rPr lang="tr-TR" sz="1600" dirty="0">
                <a:latin typeface="TUITypeLight" panose="020B0304030202020203" pitchFamily="34" charset="0"/>
              </a:rPr>
              <a:t> </a:t>
            </a:r>
            <a:r>
              <a:rPr lang="tr-TR" sz="1600" dirty="0" err="1">
                <a:latin typeface="TUITypeLight" panose="020B0304030202020203" pitchFamily="34" charset="0"/>
              </a:rPr>
              <a:t>Candle</a:t>
            </a:r>
            <a:r>
              <a:rPr lang="tr-TR" sz="1600" dirty="0">
                <a:latin typeface="TUITypeLight" panose="020B0304030202020203" pitchFamily="34" charset="0"/>
              </a:rPr>
              <a:t> </a:t>
            </a:r>
            <a:r>
              <a:rPr lang="tr-TR" sz="1600" dirty="0" err="1">
                <a:latin typeface="TUITypeLight" panose="020B0304030202020203" pitchFamily="34" charset="0"/>
              </a:rPr>
              <a:t>dinner</a:t>
            </a:r>
            <a:r>
              <a:rPr lang="tr-TR" sz="1600" dirty="0">
                <a:latin typeface="TUITypeLight" panose="020B0304030202020203" pitchFamily="34" charset="0"/>
              </a:rPr>
              <a:t> </a:t>
            </a:r>
            <a:r>
              <a:rPr lang="tr-TR" sz="1600" dirty="0" err="1">
                <a:latin typeface="TUITypeLight" panose="020B0304030202020203" pitchFamily="34" charset="0"/>
              </a:rPr>
              <a:t>with</a:t>
            </a:r>
            <a:r>
              <a:rPr lang="tr-TR" sz="1600" dirty="0">
                <a:latin typeface="TUITypeLight" panose="020B0304030202020203" pitchFamily="34" charset="0"/>
              </a:rPr>
              <a:t> </a:t>
            </a:r>
            <a:r>
              <a:rPr lang="tr-TR" sz="1600" dirty="0" err="1">
                <a:latin typeface="TUITypeLight" panose="020B0304030202020203" pitchFamily="34" charset="0"/>
              </a:rPr>
              <a:t>your</a:t>
            </a:r>
            <a:r>
              <a:rPr lang="tr-TR" sz="1600" dirty="0">
                <a:latin typeface="TUITypeLight" panose="020B0304030202020203" pitchFamily="34" charset="0"/>
              </a:rPr>
              <a:t> </a:t>
            </a:r>
            <a:r>
              <a:rPr lang="tr-TR" sz="1600" dirty="0" err="1">
                <a:latin typeface="TUITypeLight" panose="020B0304030202020203" pitchFamily="34" charset="0"/>
              </a:rPr>
              <a:t>special</a:t>
            </a:r>
            <a:r>
              <a:rPr lang="tr-TR" sz="1600" dirty="0">
                <a:latin typeface="TUITypeLight" panose="020B0304030202020203" pitchFamily="34" charset="0"/>
              </a:rPr>
              <a:t> </a:t>
            </a:r>
            <a:r>
              <a:rPr lang="tr-TR" sz="1600" dirty="0" err="1">
                <a:latin typeface="TUITypeLight" panose="020B0304030202020203" pitchFamily="34" charset="0"/>
              </a:rPr>
              <a:t>day</a:t>
            </a:r>
            <a:r>
              <a:rPr lang="tr-TR" sz="1600" dirty="0">
                <a:latin typeface="TUITypeLight" panose="020B0304030202020203" pitchFamily="34" charset="0"/>
              </a:rPr>
              <a:t>, </a:t>
            </a:r>
            <a:r>
              <a:rPr lang="tr-TR" sz="1600" dirty="0" err="1">
                <a:latin typeface="TUITypeLight" panose="020B0304030202020203" pitchFamily="34" charset="0"/>
              </a:rPr>
              <a:t>with</a:t>
            </a:r>
            <a:r>
              <a:rPr lang="tr-TR" sz="1600" dirty="0">
                <a:latin typeface="TUITypeLight" panose="020B0304030202020203" pitchFamily="34" charset="0"/>
              </a:rPr>
              <a:t> </a:t>
            </a:r>
            <a:r>
              <a:rPr lang="tr-TR" sz="1600" dirty="0" err="1">
                <a:latin typeface="TUITypeLight" panose="020B0304030202020203" pitchFamily="34" charset="0"/>
              </a:rPr>
              <a:t>our</a:t>
            </a:r>
            <a:r>
              <a:rPr lang="tr-TR" sz="1600" dirty="0">
                <a:latin typeface="TUITypeLight" panose="020B0304030202020203" pitchFamily="34" charset="0"/>
              </a:rPr>
              <a:t> </a:t>
            </a:r>
            <a:r>
              <a:rPr lang="tr-TR" sz="1600" dirty="0" err="1">
                <a:latin typeface="TUITypeLight" panose="020B0304030202020203" pitchFamily="34" charset="0"/>
              </a:rPr>
              <a:t>special</a:t>
            </a:r>
            <a:r>
              <a:rPr lang="tr-TR" sz="1600" dirty="0">
                <a:latin typeface="TUITypeLight" panose="020B0304030202020203" pitchFamily="34" charset="0"/>
              </a:rPr>
              <a:t> service.</a:t>
            </a:r>
          </a:p>
          <a:p>
            <a:r>
              <a:rPr lang="tr-TR" sz="1600" dirty="0" err="1">
                <a:latin typeface="TUITypeLight" panose="020B0304030202020203" pitchFamily="34" charset="0"/>
              </a:rPr>
              <a:t>For</a:t>
            </a:r>
            <a:r>
              <a:rPr lang="tr-TR" sz="1600" dirty="0">
                <a:latin typeface="TUITypeLight" panose="020B0304030202020203" pitchFamily="34" charset="0"/>
              </a:rPr>
              <a:t> </a:t>
            </a:r>
            <a:r>
              <a:rPr lang="tr-TR" sz="1600" dirty="0" err="1">
                <a:latin typeface="TUITypeLight" panose="020B0304030202020203" pitchFamily="34" charset="0"/>
              </a:rPr>
              <a:t>more</a:t>
            </a:r>
            <a:r>
              <a:rPr lang="tr-TR" sz="1600" dirty="0">
                <a:latin typeface="TUITypeLight" panose="020B0304030202020203" pitchFamily="34" charset="0"/>
              </a:rPr>
              <a:t> </a:t>
            </a:r>
            <a:r>
              <a:rPr lang="tr-TR" sz="1600" dirty="0" err="1">
                <a:latin typeface="TUITypeLight" panose="020B0304030202020203" pitchFamily="34" charset="0"/>
              </a:rPr>
              <a:t>details</a:t>
            </a:r>
            <a:r>
              <a:rPr lang="tr-TR" sz="1600" dirty="0">
                <a:latin typeface="TUITypeLight" panose="020B0304030202020203" pitchFamily="34" charset="0"/>
              </a:rPr>
              <a:t> </a:t>
            </a:r>
            <a:r>
              <a:rPr lang="tr-TR" sz="1600" dirty="0" err="1">
                <a:latin typeface="TUITypeLight" panose="020B0304030202020203" pitchFamily="34" charset="0"/>
              </a:rPr>
              <a:t>and</a:t>
            </a:r>
            <a:r>
              <a:rPr lang="tr-TR" sz="1600" dirty="0">
                <a:latin typeface="TUITypeLight" panose="020B0304030202020203" pitchFamily="34" charset="0"/>
              </a:rPr>
              <a:t> </a:t>
            </a:r>
            <a:r>
              <a:rPr lang="tr-TR" sz="1600" dirty="0" err="1">
                <a:latin typeface="TUITypeLight" panose="020B0304030202020203" pitchFamily="34" charset="0"/>
              </a:rPr>
              <a:t>reservations</a:t>
            </a:r>
            <a:r>
              <a:rPr lang="tr-TR" sz="1600" dirty="0">
                <a:latin typeface="TUITypeLight" panose="020B0304030202020203" pitchFamily="34" charset="0"/>
              </a:rPr>
              <a:t> </a:t>
            </a:r>
            <a:r>
              <a:rPr lang="tr-TR" sz="1600" dirty="0" err="1">
                <a:latin typeface="TUITypeLight" panose="020B0304030202020203" pitchFamily="34" charset="0"/>
              </a:rPr>
              <a:t>Contact</a:t>
            </a:r>
            <a:r>
              <a:rPr lang="tr-TR" sz="1600" dirty="0">
                <a:latin typeface="TUITypeLight" panose="020B0304030202020203" pitchFamily="34" charset="0"/>
              </a:rPr>
              <a:t> </a:t>
            </a:r>
            <a:r>
              <a:rPr lang="tr-TR" sz="1600" dirty="0" err="1">
                <a:latin typeface="TUITypeLight" panose="020B0304030202020203" pitchFamily="34" charset="0"/>
              </a:rPr>
              <a:t>the</a:t>
            </a:r>
            <a:r>
              <a:rPr lang="tr-TR" sz="1600" dirty="0">
                <a:latin typeface="TUITypeLight" panose="020B0304030202020203" pitchFamily="34" charset="0"/>
              </a:rPr>
              <a:t> </a:t>
            </a:r>
            <a:r>
              <a:rPr lang="tr-TR" sz="1600" dirty="0" err="1">
                <a:latin typeface="TUITypeLight" panose="020B0304030202020203" pitchFamily="34" charset="0"/>
              </a:rPr>
              <a:t>Guest</a:t>
            </a:r>
            <a:r>
              <a:rPr lang="tr-TR" sz="1600" dirty="0">
                <a:latin typeface="TUITypeLight" panose="020B0304030202020203" pitchFamily="34" charset="0"/>
              </a:rPr>
              <a:t> Service.</a:t>
            </a:r>
          </a:p>
          <a:p>
            <a:r>
              <a:rPr lang="tr-TR" sz="1600" b="1" dirty="0" err="1">
                <a:solidFill>
                  <a:srgbClr val="FFC000"/>
                </a:solidFill>
                <a:latin typeface="TUITypeLight" panose="020B0304030202020203" pitchFamily="34" charset="0"/>
              </a:rPr>
              <a:t>Executive</a:t>
            </a:r>
            <a:r>
              <a:rPr lang="tr-TR" sz="1600" b="1" dirty="0">
                <a:solidFill>
                  <a:srgbClr val="FFC000"/>
                </a:solidFill>
                <a:latin typeface="TUITypeLight" panose="020B0304030202020203" pitchFamily="34" charset="0"/>
              </a:rPr>
              <a:t> </a:t>
            </a:r>
            <a:r>
              <a:rPr lang="tr-TR" sz="1600" b="1" dirty="0" err="1">
                <a:solidFill>
                  <a:srgbClr val="FFC000"/>
                </a:solidFill>
                <a:latin typeface="TUITypeLight" panose="020B0304030202020203" pitchFamily="34" charset="0"/>
              </a:rPr>
              <a:t>Chief</a:t>
            </a:r>
            <a:r>
              <a:rPr lang="tr-TR" sz="1600" b="1" dirty="0">
                <a:solidFill>
                  <a:srgbClr val="FFC000"/>
                </a:solidFill>
                <a:latin typeface="TUITypeLight" panose="020B0304030202020203" pitchFamily="34" charset="0"/>
              </a:rPr>
              <a:t> Kudret </a:t>
            </a:r>
            <a:r>
              <a:rPr lang="tr-TR" sz="1600" b="1" dirty="0" err="1">
                <a:solidFill>
                  <a:srgbClr val="FFC000"/>
                </a:solidFill>
                <a:latin typeface="TUITypeLight" panose="020B0304030202020203" pitchFamily="34" charset="0"/>
              </a:rPr>
              <a:t>Dirbali</a:t>
            </a:r>
            <a:r>
              <a:rPr lang="tr-TR" sz="1600" b="1" dirty="0">
                <a:solidFill>
                  <a:srgbClr val="FFC000"/>
                </a:solidFill>
                <a:latin typeface="TUITypeLight" panose="020B0304030202020203" pitchFamily="34" charset="0"/>
              </a:rPr>
              <a:t>’ den </a:t>
            </a:r>
          </a:p>
          <a:p>
            <a:endParaRPr lang="tr-TR" sz="1600" b="1" dirty="0">
              <a:solidFill>
                <a:srgbClr val="FFC000"/>
              </a:solidFill>
              <a:latin typeface="TUITypeLight" panose="020B0304030202020203" pitchFamily="34" charset="0"/>
            </a:endParaRPr>
          </a:p>
          <a:p>
            <a:endParaRPr lang="tr-TR" sz="1600" dirty="0">
              <a:latin typeface="TUITypeLight" panose="020B0304030202020203" pitchFamily="34" charset="0"/>
            </a:endParaRPr>
          </a:p>
          <a:p>
            <a:endParaRPr lang="tr-TR" sz="1600" dirty="0">
              <a:latin typeface="TUITypeLight" panose="020B0304030202020203" pitchFamily="34" charset="0"/>
            </a:endParaRPr>
          </a:p>
          <a:p>
            <a:endParaRPr lang="tr-TR" sz="1600" dirty="0">
              <a:latin typeface="TUITypeLight" panose="020B0304030202020203" pitchFamily="34" charset="0"/>
            </a:endParaRPr>
          </a:p>
          <a:p>
            <a:endParaRPr lang="tr-TR" sz="1600" dirty="0">
              <a:latin typeface="TUITypeLight" panose="020B0304030202020203" pitchFamily="34" charset="0"/>
            </a:endParaRPr>
          </a:p>
          <a:p>
            <a:r>
              <a:rPr lang="tr-TR" sz="3200" dirty="0">
                <a:latin typeface="TUITypeLight" panose="020B0304030202020203" pitchFamily="34" charset="0"/>
              </a:rPr>
              <a:t>				</a:t>
            </a:r>
          </a:p>
          <a:p>
            <a:endParaRPr lang="tr-TR" sz="3200" dirty="0">
              <a:latin typeface="TUITypeLight" panose="020B0304030202020203" pitchFamily="34" charset="0"/>
            </a:endParaRPr>
          </a:p>
          <a:p>
            <a:endParaRPr lang="tr-TR" sz="3200" dirty="0">
              <a:latin typeface="TUITypeLight" panose="020B0304030202020203" pitchFamily="34" charset="0"/>
            </a:endParaRPr>
          </a:p>
          <a:p>
            <a:endParaRPr lang="tr-TR" sz="3200" dirty="0">
              <a:latin typeface="TUITypeLight" panose="020B0304030202020203" pitchFamily="34" charset="0"/>
            </a:endParaRPr>
          </a:p>
          <a:p>
            <a:r>
              <a:rPr lang="tr-TR" sz="3200" dirty="0">
                <a:latin typeface="TUITypeLight" panose="020B0304030202020203" pitchFamily="34" charset="0"/>
              </a:rPr>
              <a:t>			</a:t>
            </a:r>
          </a:p>
          <a:p>
            <a:endParaRPr lang="tr-TR" sz="3200" dirty="0">
              <a:latin typeface="TUITypeLight" panose="020B0304030202020203" pitchFamily="34" charset="0"/>
            </a:endParaRPr>
          </a:p>
          <a:p>
            <a:endParaRPr lang="tr-TR" sz="3200" dirty="0">
              <a:latin typeface="TUITypeLight" panose="020B0304030202020203" pitchFamily="34" charset="0"/>
            </a:endParaRPr>
          </a:p>
          <a:p>
            <a:endParaRPr lang="tr-TR" sz="3200" dirty="0">
              <a:latin typeface="TUITypeLight" panose="020B0304030202020203" pitchFamily="34" charset="0"/>
            </a:endParaRPr>
          </a:p>
          <a:p>
            <a:endParaRPr lang="tr-TR" sz="3200" dirty="0">
              <a:latin typeface="TUITypeLight" panose="020B0304030202020203" pitchFamily="34" charset="0"/>
            </a:endParaRPr>
          </a:p>
          <a:p>
            <a:endParaRPr lang="tr-TR" sz="3200" dirty="0">
              <a:latin typeface="TUITypeLight" panose="020B0304030202020203" pitchFamily="34" charset="0"/>
            </a:endParaRPr>
          </a:p>
          <a:p>
            <a:endParaRPr lang="tr-TR" sz="1600" dirty="0">
              <a:latin typeface="TUITypeLight" panose="020B0304030202020203" pitchFamily="34" charset="0"/>
            </a:endParaRPr>
          </a:p>
          <a:p>
            <a:endParaRPr lang="tr-TR" sz="1800" b="1" dirty="0">
              <a:solidFill>
                <a:srgbClr val="FF0000"/>
              </a:solidFill>
              <a:latin typeface="TUITypeLight" panose="020B0304030202020203" pitchFamily="34" charset="0"/>
            </a:endParaRPr>
          </a:p>
          <a:p>
            <a:endParaRPr lang="tr-TR" sz="1800" b="1" dirty="0">
              <a:solidFill>
                <a:srgbClr val="FF0000"/>
              </a:solidFill>
              <a:latin typeface="TUITypeLight" panose="020B0304030202020203" pitchFamily="34" charset="0"/>
            </a:endParaRPr>
          </a:p>
          <a:p>
            <a:endParaRPr lang="tr-TR" sz="1800" b="1" dirty="0">
              <a:solidFill>
                <a:srgbClr val="FF0000"/>
              </a:solidFill>
              <a:latin typeface="TUITypeLight" panose="020B0304030202020203" pitchFamily="34" charset="0"/>
            </a:endParaRPr>
          </a:p>
          <a:p>
            <a:endParaRPr lang="tr-TR" sz="1800" b="1" dirty="0">
              <a:solidFill>
                <a:srgbClr val="FF0000"/>
              </a:solidFill>
              <a:latin typeface="TUITypeLight" panose="020B0304030202020203" pitchFamily="34" charset="0"/>
            </a:endParaRPr>
          </a:p>
        </p:txBody>
      </p:sp>
      <p:sp>
        <p:nvSpPr>
          <p:cNvPr id="13" name="Metin kutusu 12"/>
          <p:cNvSpPr txBox="1"/>
          <p:nvPr/>
        </p:nvSpPr>
        <p:spPr>
          <a:xfrm>
            <a:off x="4960334" y="6354419"/>
            <a:ext cx="5343912" cy="4770537"/>
          </a:xfrm>
          <a:prstGeom prst="rect">
            <a:avLst/>
          </a:prstGeom>
          <a:noFill/>
        </p:spPr>
        <p:txBody>
          <a:bodyPr wrap="square" rtlCol="0">
            <a:spAutoFit/>
          </a:bodyPr>
          <a:lstStyle/>
          <a:p>
            <a:pPr algn="ctr"/>
            <a:r>
              <a:rPr lang="tr-TR" sz="1600" dirty="0" err="1">
                <a:latin typeface="TUITypeLight" panose="020B0304030202020203" pitchFamily="34" charset="0"/>
                <a:cs typeface="Arial" panose="020B0604020202020204" pitchFamily="34" charset="0"/>
              </a:rPr>
              <a:t>Waschen</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Sie</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Ihre</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Hände</a:t>
            </a:r>
            <a:r>
              <a:rPr lang="tr-TR" sz="1600" dirty="0">
                <a:latin typeface="TUITypeLight" panose="020B0304030202020203" pitchFamily="34" charset="0"/>
                <a:cs typeface="Arial" panose="020B0604020202020204" pitchFamily="34" charset="0"/>
              </a:rPr>
              <a:t> mit </a:t>
            </a:r>
            <a:r>
              <a:rPr lang="tr-TR" sz="1600" dirty="0" err="1">
                <a:latin typeface="TUITypeLight" panose="020B0304030202020203" pitchFamily="34" charset="0"/>
                <a:cs typeface="Arial" panose="020B0604020202020204" pitchFamily="34" charset="0"/>
              </a:rPr>
              <a:t>Seife</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für</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mindestens</a:t>
            </a:r>
            <a:r>
              <a:rPr lang="tr-TR" sz="1600" dirty="0">
                <a:latin typeface="TUITypeLight" panose="020B0304030202020203" pitchFamily="34" charset="0"/>
                <a:cs typeface="Arial" panose="020B0604020202020204" pitchFamily="34" charset="0"/>
              </a:rPr>
              <a:t> 20 </a:t>
            </a:r>
            <a:r>
              <a:rPr lang="tr-TR" sz="1600" dirty="0" err="1">
                <a:latin typeface="TUITypeLight" panose="020B0304030202020203" pitchFamily="34" charset="0"/>
                <a:cs typeface="Arial" panose="020B0604020202020204" pitchFamily="34" charset="0"/>
              </a:rPr>
              <a:t>Sekunden</a:t>
            </a:r>
            <a:r>
              <a:rPr lang="tr-TR" sz="1600" dirty="0">
                <a:latin typeface="TUITypeLight" panose="020B0304030202020203" pitchFamily="34" charset="0"/>
                <a:cs typeface="Arial" panose="020B0604020202020204" pitchFamily="34" charset="0"/>
              </a:rPr>
              <a:t>;</a:t>
            </a:r>
          </a:p>
          <a:p>
            <a:pPr algn="ctr"/>
            <a:endParaRPr lang="tr-TR" sz="1600" dirty="0">
              <a:latin typeface="TUITypeLight" panose="020B0304030202020203" pitchFamily="34" charset="0"/>
              <a:cs typeface="Arial" panose="020B0604020202020204" pitchFamily="34" charset="0"/>
            </a:endParaRPr>
          </a:p>
          <a:p>
            <a:pPr algn="ctr"/>
            <a:r>
              <a:rPr lang="tr-TR" sz="1600" dirty="0" err="1">
                <a:latin typeface="TUITypeLight" panose="020B0304030202020203" pitchFamily="34" charset="0"/>
                <a:cs typeface="Arial" panose="020B0604020202020204" pitchFamily="34" charset="0"/>
              </a:rPr>
              <a:t>Gelbsucht</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Hepatitis</a:t>
            </a:r>
            <a:r>
              <a:rPr lang="tr-TR" sz="1600" dirty="0">
                <a:latin typeface="TUITypeLight" panose="020B0304030202020203" pitchFamily="34" charset="0"/>
                <a:cs typeface="Arial" panose="020B0604020202020204" pitchFamily="34" charset="0"/>
              </a:rPr>
              <a:t>)</a:t>
            </a:r>
          </a:p>
          <a:p>
            <a:pPr algn="ctr"/>
            <a:r>
              <a:rPr lang="tr-TR" sz="1600" dirty="0" err="1">
                <a:latin typeface="TUITypeLight" panose="020B0304030202020203" pitchFamily="34" charset="0"/>
                <a:cs typeface="Arial" panose="020B0604020202020204" pitchFamily="34" charset="0"/>
              </a:rPr>
              <a:t>Typhus</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Salmonellose</a:t>
            </a:r>
            <a:r>
              <a:rPr lang="tr-TR" sz="1600" dirty="0">
                <a:latin typeface="TUITypeLight" panose="020B0304030202020203" pitchFamily="34" charset="0"/>
                <a:cs typeface="Arial" panose="020B0604020202020204" pitchFamily="34" charset="0"/>
              </a:rPr>
              <a:t>)</a:t>
            </a:r>
          </a:p>
          <a:p>
            <a:pPr algn="ctr"/>
            <a:r>
              <a:rPr lang="tr-TR" sz="1600" dirty="0" err="1">
                <a:latin typeface="TUITypeLight" panose="020B0304030202020203" pitchFamily="34" charset="0"/>
                <a:cs typeface="Arial" panose="020B0604020202020204" pitchFamily="34" charset="0"/>
              </a:rPr>
              <a:t>Cholera</a:t>
            </a:r>
            <a:endParaRPr lang="tr-TR" sz="1600" dirty="0">
              <a:latin typeface="TUITypeLight" panose="020B0304030202020203" pitchFamily="34" charset="0"/>
              <a:cs typeface="Arial" panose="020B0604020202020204" pitchFamily="34" charset="0"/>
            </a:endParaRPr>
          </a:p>
          <a:p>
            <a:pPr algn="ctr"/>
            <a:r>
              <a:rPr lang="tr-TR" sz="1600" dirty="0" err="1">
                <a:latin typeface="TUITypeLight" panose="020B0304030202020203" pitchFamily="34" charset="0"/>
                <a:cs typeface="Arial" panose="020B0604020202020204" pitchFamily="34" charset="0"/>
              </a:rPr>
              <a:t>Diarrhoe</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Durchfall</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blutiger</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Durchfall</a:t>
            </a:r>
            <a:r>
              <a:rPr lang="tr-TR" sz="1600" dirty="0">
                <a:latin typeface="TUITypeLight" panose="020B0304030202020203" pitchFamily="34" charset="0"/>
                <a:cs typeface="Arial" panose="020B0604020202020204" pitchFamily="34" charset="0"/>
              </a:rPr>
              <a:t>)</a:t>
            </a:r>
          </a:p>
          <a:p>
            <a:pPr algn="ctr"/>
            <a:r>
              <a:rPr lang="tr-TR" sz="1600" dirty="0" err="1">
                <a:latin typeface="TUITypeLight" panose="020B0304030202020203" pitchFamily="34" charset="0"/>
                <a:cs typeface="Arial" panose="020B0604020202020204" pitchFamily="34" charset="0"/>
              </a:rPr>
              <a:t>Parasiten</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Würmer</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Würmer</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Band</a:t>
            </a:r>
            <a:r>
              <a:rPr lang="tr-TR" sz="1600" dirty="0">
                <a:latin typeface="TUITypeLight" panose="020B0304030202020203" pitchFamily="34" charset="0"/>
                <a:cs typeface="Arial" panose="020B0604020202020204" pitchFamily="34" charset="0"/>
              </a:rPr>
              <a:t>)</a:t>
            </a:r>
          </a:p>
          <a:p>
            <a:pPr algn="ctr"/>
            <a:r>
              <a:rPr lang="tr-TR" sz="1600" dirty="0" err="1">
                <a:latin typeface="TUITypeLight" panose="020B0304030202020203" pitchFamily="34" charset="0"/>
                <a:cs typeface="Arial" panose="020B0604020202020204" pitchFamily="34" charset="0"/>
              </a:rPr>
              <a:t>bisschen</a:t>
            </a:r>
            <a:endParaRPr lang="tr-TR" sz="1600" dirty="0">
              <a:latin typeface="TUITypeLight" panose="020B0304030202020203" pitchFamily="34" charset="0"/>
              <a:cs typeface="Arial" panose="020B0604020202020204" pitchFamily="34" charset="0"/>
            </a:endParaRPr>
          </a:p>
          <a:p>
            <a:pPr algn="ctr"/>
            <a:r>
              <a:rPr lang="tr-TR" sz="1600" dirty="0" err="1">
                <a:latin typeface="TUITypeLight" panose="020B0304030202020203" pitchFamily="34" charset="0"/>
                <a:cs typeface="Arial" panose="020B0604020202020204" pitchFamily="34" charset="0"/>
              </a:rPr>
              <a:t>Infektionen</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Influenza</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Vogel</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Schweinegrippe</a:t>
            </a:r>
            <a:r>
              <a:rPr lang="tr-TR" sz="1600" dirty="0">
                <a:latin typeface="TUITypeLight" panose="020B0304030202020203" pitchFamily="34" charset="0"/>
                <a:cs typeface="Arial" panose="020B0604020202020204" pitchFamily="34" charset="0"/>
              </a:rPr>
              <a:t>)</a:t>
            </a:r>
          </a:p>
          <a:p>
            <a:pPr algn="ctr"/>
            <a:r>
              <a:rPr lang="tr-TR" sz="1600" dirty="0" err="1">
                <a:latin typeface="TUITypeLight" panose="020B0304030202020203" pitchFamily="34" charset="0"/>
                <a:cs typeface="Arial" panose="020B0604020202020204" pitchFamily="34" charset="0"/>
              </a:rPr>
              <a:t>Kalt</a:t>
            </a:r>
            <a:endParaRPr lang="tr-TR" sz="1600" dirty="0">
              <a:latin typeface="TUITypeLight" panose="020B0304030202020203" pitchFamily="34" charset="0"/>
              <a:cs typeface="Arial" panose="020B0604020202020204" pitchFamily="34" charset="0"/>
            </a:endParaRPr>
          </a:p>
          <a:p>
            <a:pPr algn="ctr"/>
            <a:r>
              <a:rPr lang="tr-TR" sz="1600" dirty="0" err="1">
                <a:latin typeface="TUITypeLight" panose="020B0304030202020203" pitchFamily="34" charset="0"/>
                <a:cs typeface="Arial" panose="020B0604020202020204" pitchFamily="34" charset="0"/>
              </a:rPr>
              <a:t>Räude</a:t>
            </a:r>
            <a:endParaRPr lang="tr-TR" sz="1600" dirty="0">
              <a:latin typeface="TUITypeLight" panose="020B0304030202020203" pitchFamily="34" charset="0"/>
              <a:cs typeface="Arial" panose="020B0604020202020204" pitchFamily="34" charset="0"/>
            </a:endParaRPr>
          </a:p>
          <a:p>
            <a:pPr algn="ctr"/>
            <a:r>
              <a:rPr lang="tr-TR" sz="1600" dirty="0">
                <a:latin typeface="TUITypeLight" panose="020B0304030202020203" pitchFamily="34" charset="0"/>
                <a:cs typeface="Arial" panose="020B0604020202020204" pitchFamily="34" charset="0"/>
              </a:rPr>
              <a:t>AIDS</a:t>
            </a:r>
          </a:p>
          <a:p>
            <a:pPr algn="ctr"/>
            <a:r>
              <a:rPr lang="tr-TR" sz="1600" dirty="0" err="1">
                <a:latin typeface="TUITypeLight" panose="020B0304030202020203" pitchFamily="34" charset="0"/>
                <a:cs typeface="Arial" panose="020B0604020202020204" pitchFamily="34" charset="0"/>
              </a:rPr>
              <a:t>Syphilis</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Lues</a:t>
            </a:r>
            <a:r>
              <a:rPr lang="tr-TR" sz="1600" dirty="0">
                <a:latin typeface="TUITypeLight" panose="020B0304030202020203" pitchFamily="34" charset="0"/>
                <a:cs typeface="Arial" panose="020B0604020202020204" pitchFamily="34" charset="0"/>
              </a:rPr>
              <a:t>)</a:t>
            </a:r>
          </a:p>
          <a:p>
            <a:pPr algn="ctr"/>
            <a:r>
              <a:rPr lang="tr-TR" sz="1600" dirty="0" err="1">
                <a:latin typeface="TUITypeLight" panose="020B0304030202020203" pitchFamily="34" charset="0"/>
                <a:cs typeface="Arial" panose="020B0604020202020204" pitchFamily="34" charset="0"/>
              </a:rPr>
              <a:t>Tuberkulose</a:t>
            </a:r>
            <a:r>
              <a:rPr lang="tr-TR" sz="1600" dirty="0">
                <a:latin typeface="TUITypeLight" panose="020B0304030202020203" pitchFamily="34" charset="0"/>
                <a:cs typeface="Arial" panose="020B0604020202020204" pitchFamily="34" charset="0"/>
              </a:rPr>
              <a:t> (TB)</a:t>
            </a:r>
          </a:p>
          <a:p>
            <a:pPr algn="ctr"/>
            <a:endParaRPr lang="tr-TR" sz="1600" dirty="0">
              <a:latin typeface="TUITypeLight" panose="020B0304030202020203" pitchFamily="34" charset="0"/>
              <a:cs typeface="Arial" panose="020B0604020202020204" pitchFamily="34" charset="0"/>
            </a:endParaRPr>
          </a:p>
          <a:p>
            <a:pPr algn="ctr"/>
            <a:r>
              <a:rPr lang="tr-TR" sz="1600" dirty="0" err="1">
                <a:latin typeface="TUITypeLight" panose="020B0304030202020203" pitchFamily="34" charset="0"/>
                <a:cs typeface="Arial" panose="020B0604020202020204" pitchFamily="34" charset="0"/>
              </a:rPr>
              <a:t>Vielen</a:t>
            </a:r>
            <a:r>
              <a:rPr lang="tr-TR" sz="1600" dirty="0">
                <a:latin typeface="TUITypeLight" panose="020B0304030202020203" pitchFamily="34" charset="0"/>
                <a:cs typeface="Arial" panose="020B0604020202020204" pitchFamily="34" charset="0"/>
              </a:rPr>
              <a:t> Dank </a:t>
            </a:r>
            <a:r>
              <a:rPr lang="tr-TR" sz="1600" dirty="0" err="1">
                <a:latin typeface="TUITypeLight" panose="020B0304030202020203" pitchFamily="34" charset="0"/>
                <a:cs typeface="Arial" panose="020B0604020202020204" pitchFamily="34" charset="0"/>
              </a:rPr>
              <a:t>für</a:t>
            </a:r>
            <a:r>
              <a:rPr lang="tr-TR" sz="1600" dirty="0">
                <a:latin typeface="TUITypeLight" panose="020B0304030202020203" pitchFamily="34" charset="0"/>
                <a:cs typeface="Arial" panose="020B0604020202020204" pitchFamily="34" charset="0"/>
              </a:rPr>
              <a:t> den </a:t>
            </a:r>
            <a:r>
              <a:rPr lang="tr-TR" sz="1600" dirty="0" err="1">
                <a:latin typeface="TUITypeLight" panose="020B0304030202020203" pitchFamily="34" charset="0"/>
                <a:cs typeface="Arial" panose="020B0604020202020204" pitchFamily="34" charset="0"/>
              </a:rPr>
              <a:t>Schutz</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vor</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Krankheiten</a:t>
            </a:r>
            <a:r>
              <a:rPr lang="tr-TR" sz="1600" dirty="0">
                <a:latin typeface="TUITypeLight" panose="020B0304030202020203" pitchFamily="34" charset="0"/>
                <a:cs typeface="Arial" panose="020B0604020202020204" pitchFamily="34" charset="0"/>
              </a:rPr>
              <a:t>.</a:t>
            </a:r>
          </a:p>
          <a:p>
            <a:pPr algn="ctr"/>
            <a:endParaRPr lang="tr-TR" sz="1600" dirty="0">
              <a:latin typeface="TUITypeLight" panose="020B0304030202020203" pitchFamily="34" charset="0"/>
              <a:cs typeface="Arial" panose="020B0604020202020204" pitchFamily="34" charset="0"/>
            </a:endParaRPr>
          </a:p>
          <a:p>
            <a:pPr algn="ctr"/>
            <a:r>
              <a:rPr lang="tr-TR" sz="1600" dirty="0" err="1">
                <a:latin typeface="TUITypeLight" panose="020B0304030202020203" pitchFamily="34" charset="0"/>
                <a:cs typeface="Arial" panose="020B0604020202020204" pitchFamily="34" charset="0"/>
              </a:rPr>
              <a:t>Vergessen</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Sie</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nicht</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Ihre</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Hände</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zu</a:t>
            </a:r>
            <a:r>
              <a:rPr lang="tr-TR" sz="1600" dirty="0">
                <a:latin typeface="TUITypeLight" panose="020B0304030202020203" pitchFamily="34" charset="0"/>
                <a:cs typeface="Arial" panose="020B0604020202020204" pitchFamily="34" charset="0"/>
              </a:rPr>
              <a:t> </a:t>
            </a:r>
            <a:r>
              <a:rPr lang="tr-TR" sz="1600" dirty="0" err="1">
                <a:latin typeface="TUITypeLight" panose="020B0304030202020203" pitchFamily="34" charset="0"/>
                <a:cs typeface="Arial" panose="020B0604020202020204" pitchFamily="34" charset="0"/>
              </a:rPr>
              <a:t>desinfizieren</a:t>
            </a:r>
            <a:r>
              <a:rPr lang="tr-TR" sz="1600" dirty="0">
                <a:latin typeface="TUITypeLight" panose="020B0304030202020203" pitchFamily="34" charset="0"/>
                <a:cs typeface="Arial" panose="020B0604020202020204" pitchFamily="34" charset="0"/>
              </a:rPr>
              <a:t>!</a:t>
            </a:r>
          </a:p>
        </p:txBody>
      </p:sp>
      <p:pic>
        <p:nvPicPr>
          <p:cNvPr id="9" name="Resim 8"/>
          <p:cNvPicPr>
            <a:picLocks noChangeAspect="1"/>
          </p:cNvPicPr>
          <p:nvPr/>
        </p:nvPicPr>
        <p:blipFill>
          <a:blip r:embed="rId3"/>
          <a:stretch>
            <a:fillRect/>
          </a:stretch>
        </p:blipFill>
        <p:spPr>
          <a:xfrm>
            <a:off x="7226613" y="4115858"/>
            <a:ext cx="3319145" cy="2182079"/>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487"/>
            <a:ext cx="10691812" cy="1590695"/>
          </a:xfrm>
          <a:prstGeom prst="rect">
            <a:avLst/>
          </a:prstGeom>
        </p:spPr>
      </p:pic>
      <p:pic>
        <p:nvPicPr>
          <p:cNvPr id="19" name="Resim 18" descr="TUI_Umwelt Champion Logo_new"/>
          <p:cNvPicPr/>
          <p:nvPr/>
        </p:nvPicPr>
        <p:blipFill>
          <a:blip r:embed="rId5">
            <a:extLst>
              <a:ext uri="{28A0092B-C50C-407E-A947-70E740481C1C}">
                <a14:useLocalDpi xmlns:a14="http://schemas.microsoft.com/office/drawing/2010/main" val="0"/>
              </a:ext>
            </a:extLst>
          </a:blip>
          <a:srcRect/>
          <a:stretch>
            <a:fillRect/>
          </a:stretch>
        </p:blipFill>
        <p:spPr bwMode="auto">
          <a:xfrm>
            <a:off x="5682973" y="14621635"/>
            <a:ext cx="428625" cy="295275"/>
          </a:xfrm>
          <a:prstGeom prst="rect">
            <a:avLst/>
          </a:prstGeom>
          <a:noFill/>
          <a:ln>
            <a:noFill/>
          </a:ln>
        </p:spPr>
      </p:pic>
      <p:pic>
        <p:nvPicPr>
          <p:cNvPr id="20" name="Resim 19" descr="holidaycheck"/>
          <p:cNvPicPr/>
          <p:nvPr/>
        </p:nvPicPr>
        <p:blipFill>
          <a:blip r:embed="rId6">
            <a:extLst>
              <a:ext uri="{28A0092B-C50C-407E-A947-70E740481C1C}">
                <a14:useLocalDpi xmlns:a14="http://schemas.microsoft.com/office/drawing/2010/main" val="0"/>
              </a:ext>
            </a:extLst>
          </a:blip>
          <a:srcRect/>
          <a:stretch>
            <a:fillRect/>
          </a:stretch>
        </p:blipFill>
        <p:spPr bwMode="auto">
          <a:xfrm>
            <a:off x="5311498" y="14613376"/>
            <a:ext cx="371475" cy="304800"/>
          </a:xfrm>
          <a:prstGeom prst="rect">
            <a:avLst/>
          </a:prstGeom>
          <a:noFill/>
          <a:ln>
            <a:noFill/>
          </a:ln>
        </p:spPr>
      </p:pic>
      <p:pic>
        <p:nvPicPr>
          <p:cNvPr id="21" name="Resim 20" descr="Travelife_Gold_RGB"/>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5401" y="14628265"/>
            <a:ext cx="428625" cy="276225"/>
          </a:xfrm>
          <a:prstGeom prst="rect">
            <a:avLst/>
          </a:prstGeom>
          <a:noFill/>
          <a:ln>
            <a:noFill/>
          </a:ln>
        </p:spPr>
      </p:pic>
      <p:pic>
        <p:nvPicPr>
          <p:cNvPr id="22" name="Picture 12" descr="blue-flag-yazılı"/>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9396" y="14632476"/>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ikdörtgen 14"/>
          <p:cNvSpPr/>
          <p:nvPr/>
        </p:nvSpPr>
        <p:spPr>
          <a:xfrm>
            <a:off x="2494690" y="1108472"/>
            <a:ext cx="6364158" cy="518732"/>
          </a:xfrm>
          <a:prstGeom prst="rect">
            <a:avLst/>
          </a:prstGeom>
        </p:spPr>
        <p:txBody>
          <a:bodyPr wrap="square">
            <a:spAutoFit/>
          </a:bodyPr>
          <a:lstStyle/>
          <a:p>
            <a:r>
              <a:rPr lang="tr-TR">
                <a:latin typeface="TUITypeLight" panose="020B0304030202020203" pitchFamily="34" charset="0"/>
              </a:rPr>
              <a:t>Let's go green to get our globe clean</a:t>
            </a:r>
          </a:p>
        </p:txBody>
      </p:sp>
      <p:sp>
        <p:nvSpPr>
          <p:cNvPr id="4" name="Metin kutusu 3"/>
          <p:cNvSpPr txBox="1"/>
          <p:nvPr/>
        </p:nvSpPr>
        <p:spPr>
          <a:xfrm>
            <a:off x="2747630" y="-71010"/>
            <a:ext cx="5393524" cy="518732"/>
          </a:xfrm>
          <a:prstGeom prst="rect">
            <a:avLst/>
          </a:prstGeom>
          <a:noFill/>
        </p:spPr>
        <p:txBody>
          <a:bodyPr wrap="square" rtlCol="0">
            <a:spAutoFit/>
          </a:bodyPr>
          <a:lstStyle/>
          <a:p>
            <a:r>
              <a:rPr lang="tr-TR" dirty="0"/>
              <a:t>TUI MAGIC LIFE JACARANDA AKTUEL </a:t>
            </a:r>
          </a:p>
        </p:txBody>
      </p:sp>
      <p:pic>
        <p:nvPicPr>
          <p:cNvPr id="1026" name="Resim 6"/>
          <p:cNvPicPr>
            <a:picLocks noChangeAspect="1" noChangeArrowheads="1"/>
          </p:cNvPicPr>
          <p:nvPr/>
        </p:nvPicPr>
        <p:blipFill>
          <a:blip r:embed="rId9" cstate="print">
            <a:extLst>
              <a:ext uri="{28A0092B-C50C-407E-A947-70E740481C1C}">
                <a14:useLocalDpi xmlns:a14="http://schemas.microsoft.com/office/drawing/2010/main" val="0"/>
              </a:ext>
            </a:extLst>
          </a:blip>
          <a:srcRect l="1945" r="1067"/>
          <a:stretch>
            <a:fillRect/>
          </a:stretch>
        </p:blipFill>
        <p:spPr bwMode="auto">
          <a:xfrm>
            <a:off x="3346036" y="5797566"/>
            <a:ext cx="1486260" cy="15460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 name="Tablo 10"/>
          <p:cNvGraphicFramePr>
            <a:graphicFrameLocks noGrp="1"/>
          </p:cNvGraphicFramePr>
          <p:nvPr>
            <p:extLst>
              <p:ext uri="{D42A27DB-BD31-4B8C-83A1-F6EECF244321}">
                <p14:modId xmlns:p14="http://schemas.microsoft.com/office/powerpoint/2010/main" val="893625643"/>
              </p:ext>
            </p:extLst>
          </p:nvPr>
        </p:nvGraphicFramePr>
        <p:xfrm>
          <a:off x="110187" y="5797565"/>
          <a:ext cx="3040004" cy="4786446"/>
        </p:xfrm>
        <a:graphic>
          <a:graphicData uri="http://schemas.openxmlformats.org/drawingml/2006/table">
            <a:tbl>
              <a:tblPr firstRow="1" firstCol="1" bandRow="1"/>
              <a:tblGrid>
                <a:gridCol w="1367084">
                  <a:extLst>
                    <a:ext uri="{9D8B030D-6E8A-4147-A177-3AD203B41FA5}">
                      <a16:colId xmlns:a16="http://schemas.microsoft.com/office/drawing/2014/main" xmlns="" val="20000"/>
                    </a:ext>
                  </a:extLst>
                </a:gridCol>
                <a:gridCol w="1672920">
                  <a:extLst>
                    <a:ext uri="{9D8B030D-6E8A-4147-A177-3AD203B41FA5}">
                      <a16:colId xmlns:a16="http://schemas.microsoft.com/office/drawing/2014/main" xmlns="" val="20001"/>
                    </a:ext>
                  </a:extLst>
                </a:gridCol>
              </a:tblGrid>
              <a:tr h="227926">
                <a:tc>
                  <a:txBody>
                    <a:bodyPr/>
                    <a:lstStyle/>
                    <a:p>
                      <a:pPr marL="0" algn="l" defTabSz="914400" rtl="0" eaLnBrk="1" latinLnBrk="0" hangingPunct="1">
                        <a:spcAft>
                          <a:spcPts val="0"/>
                        </a:spcAft>
                      </a:pPr>
                      <a:r>
                        <a:rPr lang="tr-TR" sz="1400" kern="12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Product</a:t>
                      </a: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l" defTabSz="914400" rtl="0" eaLnBrk="1" latinLnBrk="0" hangingPunct="1">
                        <a:spcAft>
                          <a:spcPts val="0"/>
                        </a:spcAft>
                      </a:pPr>
                      <a:r>
                        <a:rPr lang="tr-TR" sz="1400" kern="12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apple crumble</a:t>
                      </a: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Shelf life</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 </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Weight/ Size</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dirty="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 </a:t>
                      </a:r>
                      <a:endParaRPr lang="tr-TR" sz="1400" dirty="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Ingredients</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ml/gr/St/Cup/Tsp</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apple</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150g</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strawberry</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70g</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butter</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dirty="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40g</a:t>
                      </a:r>
                      <a:endParaRPr lang="tr-TR" sz="1400" dirty="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flour</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40g</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sugar</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50g</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7926">
                <a:tc>
                  <a:txBody>
                    <a:bodyPr/>
                    <a:lstStyle/>
                    <a:p>
                      <a:endParaRPr lang="tr-TR" sz="1400">
                        <a:effectLst/>
                        <a:latin typeface="TUITypeLight" panose="020B0304030202020203"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400">
                        <a:effectLst/>
                        <a:latin typeface="TUITypeLight" panose="020B0304030202020203"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7926">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Preparation</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 </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7926">
                <a:tc gridSpan="2">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Step1: wahs and cut apple in slices</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tr-TR"/>
                    </a:p>
                  </a:txBody>
                  <a:tcPr/>
                </a:tc>
                <a:extLst>
                  <a:ext uri="{0D108BD9-81ED-4DB2-BD59-A6C34878D82A}">
                    <a16:rowId xmlns:a16="http://schemas.microsoft.com/office/drawing/2014/main" xmlns="" val="10011"/>
                  </a:ext>
                </a:extLst>
              </a:tr>
              <a:tr h="455852">
                <a:tc gridSpan="2">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Step2: blend strawberries with 10g butter</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tr-TR"/>
                    </a:p>
                  </a:txBody>
                  <a:tcPr/>
                </a:tc>
                <a:extLst>
                  <a:ext uri="{0D108BD9-81ED-4DB2-BD59-A6C34878D82A}">
                    <a16:rowId xmlns:a16="http://schemas.microsoft.com/office/drawing/2014/main" xmlns="" val="10012"/>
                  </a:ext>
                </a:extLst>
              </a:tr>
              <a:tr h="227926">
                <a:tc gridSpan="2">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Step3: mix butter and flour, sugar</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tr-TR"/>
                    </a:p>
                  </a:txBody>
                  <a:tcPr/>
                </a:tc>
                <a:extLst>
                  <a:ext uri="{0D108BD9-81ED-4DB2-BD59-A6C34878D82A}">
                    <a16:rowId xmlns:a16="http://schemas.microsoft.com/office/drawing/2014/main" xmlns="" val="10013"/>
                  </a:ext>
                </a:extLst>
              </a:tr>
              <a:tr h="455852">
                <a:tc gridSpan="2">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Step4: put strawberry puree in cocotte, </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tr-TR"/>
                    </a:p>
                  </a:txBody>
                  <a:tcPr/>
                </a:tc>
                <a:extLst>
                  <a:ext uri="{0D108BD9-81ED-4DB2-BD59-A6C34878D82A}">
                    <a16:rowId xmlns:a16="http://schemas.microsoft.com/office/drawing/2014/main" xmlns="" val="10014"/>
                  </a:ext>
                </a:extLst>
              </a:tr>
              <a:tr h="455852">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put apples on top</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spcAft>
                          <a:spcPts val="0"/>
                        </a:spcAft>
                      </a:pPr>
                      <a:r>
                        <a:rPr lang="tr-TR" sz="140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 </a:t>
                      </a:r>
                      <a:endParaRPr lang="tr-TR" sz="140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xmlns="" val="10015"/>
                  </a:ext>
                </a:extLst>
              </a:tr>
              <a:tr h="227926">
                <a:tc gridSpan="2">
                  <a:txBody>
                    <a:bodyPr/>
                    <a:lstStyle/>
                    <a:p>
                      <a:pPr>
                        <a:spcAft>
                          <a:spcPts val="0"/>
                        </a:spcAft>
                      </a:pPr>
                      <a:r>
                        <a:rPr lang="tr-TR" sz="1400" dirty="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Step5: </a:t>
                      </a:r>
                      <a:r>
                        <a:rPr lang="tr-TR" sz="1400" dirty="0" err="1">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sprinkle</a:t>
                      </a:r>
                      <a:r>
                        <a:rPr lang="tr-TR" sz="1400" dirty="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crumble</a:t>
                      </a:r>
                      <a:r>
                        <a:rPr lang="tr-TR" sz="1400" dirty="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 on top</a:t>
                      </a:r>
                      <a:endParaRPr lang="tr-TR" sz="1400" dirty="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tr-TR"/>
                    </a:p>
                  </a:txBody>
                  <a:tcPr/>
                </a:tc>
                <a:extLst>
                  <a:ext uri="{0D108BD9-81ED-4DB2-BD59-A6C34878D82A}">
                    <a16:rowId xmlns:a16="http://schemas.microsoft.com/office/drawing/2014/main" xmlns="" val="10016"/>
                  </a:ext>
                </a:extLst>
              </a:tr>
              <a:tr h="227926">
                <a:tc gridSpan="2">
                  <a:txBody>
                    <a:bodyPr/>
                    <a:lstStyle/>
                    <a:p>
                      <a:pPr>
                        <a:spcAft>
                          <a:spcPts val="0"/>
                        </a:spcAft>
                      </a:pPr>
                      <a:r>
                        <a:rPr lang="tr-TR" sz="1400" dirty="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Step 6: </a:t>
                      </a:r>
                      <a:r>
                        <a:rPr lang="tr-TR" sz="1400" dirty="0" err="1">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bake</a:t>
                      </a:r>
                      <a:r>
                        <a:rPr lang="tr-TR" sz="1400" dirty="0">
                          <a:solidFill>
                            <a:srgbClr val="000000"/>
                          </a:solidFill>
                          <a:effectLst/>
                          <a:latin typeface="TUITypeLight" panose="020B0304030202020203" pitchFamily="34" charset="0"/>
                          <a:ea typeface="Calibri" panose="020F0502020204030204" pitchFamily="34" charset="0"/>
                          <a:cs typeface="Times New Roman" panose="02020603050405020304" pitchFamily="18" charset="0"/>
                        </a:rPr>
                        <a:t> 180 C 15-20minutes</a:t>
                      </a:r>
                      <a:endParaRPr lang="tr-TR" sz="1400" dirty="0">
                        <a:effectLst/>
                        <a:latin typeface="TUITypeLight" panose="020B030403020202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extLst>
                  <a:ext uri="{0D108BD9-81ED-4DB2-BD59-A6C34878D82A}">
                    <a16:rowId xmlns:a16="http://schemas.microsoft.com/office/drawing/2014/main" xmlns="" val="10017"/>
                  </a:ext>
                </a:extLst>
              </a:tr>
            </a:tbl>
          </a:graphicData>
        </a:graphic>
      </p:graphicFrame>
      <p:pic>
        <p:nvPicPr>
          <p:cNvPr id="12" name="Resim 11"/>
          <p:cNvPicPr>
            <a:picLocks noChangeAspect="1"/>
          </p:cNvPicPr>
          <p:nvPr/>
        </p:nvPicPr>
        <p:blipFill>
          <a:blip r:embed="rId10"/>
          <a:stretch>
            <a:fillRect/>
          </a:stretch>
        </p:blipFill>
        <p:spPr>
          <a:xfrm>
            <a:off x="8509948" y="9122597"/>
            <a:ext cx="1506488" cy="1040421"/>
          </a:xfrm>
          <a:prstGeom prst="rect">
            <a:avLst/>
          </a:prstGeom>
        </p:spPr>
      </p:pic>
      <p:pic>
        <p:nvPicPr>
          <p:cNvPr id="8" name="Resim 7"/>
          <p:cNvPicPr>
            <a:picLocks noChangeAspect="1"/>
          </p:cNvPicPr>
          <p:nvPr/>
        </p:nvPicPr>
        <p:blipFill>
          <a:blip r:embed="rId11"/>
          <a:stretch>
            <a:fillRect/>
          </a:stretch>
        </p:blipFill>
        <p:spPr>
          <a:xfrm>
            <a:off x="7290123" y="1663038"/>
            <a:ext cx="3255636" cy="2329542"/>
          </a:xfrm>
          <a:prstGeom prst="rect">
            <a:avLst/>
          </a:prstGeom>
        </p:spPr>
      </p:pic>
      <p:pic>
        <p:nvPicPr>
          <p:cNvPr id="10" name="Resim 9"/>
          <p:cNvPicPr>
            <a:picLocks noChangeAspect="1"/>
          </p:cNvPicPr>
          <p:nvPr/>
        </p:nvPicPr>
        <p:blipFill>
          <a:blip r:embed="rId12"/>
          <a:stretch>
            <a:fillRect/>
          </a:stretch>
        </p:blipFill>
        <p:spPr>
          <a:xfrm>
            <a:off x="5240020" y="11002670"/>
            <a:ext cx="5218904" cy="3465353"/>
          </a:xfrm>
          <a:prstGeom prst="rect">
            <a:avLst/>
          </a:prstGeom>
        </p:spPr>
      </p:pic>
      <p:pic>
        <p:nvPicPr>
          <p:cNvPr id="14" name="Resim 13"/>
          <p:cNvPicPr>
            <a:picLocks noChangeAspect="1"/>
          </p:cNvPicPr>
          <p:nvPr/>
        </p:nvPicPr>
        <p:blipFill>
          <a:blip r:embed="rId13"/>
          <a:stretch>
            <a:fillRect/>
          </a:stretch>
        </p:blipFill>
        <p:spPr>
          <a:xfrm>
            <a:off x="110187" y="10629166"/>
            <a:ext cx="3939575" cy="2223191"/>
          </a:xfrm>
          <a:prstGeom prst="rect">
            <a:avLst/>
          </a:prstGeom>
        </p:spPr>
      </p:pic>
      <p:pic>
        <p:nvPicPr>
          <p:cNvPr id="16" name="Resim 15"/>
          <p:cNvPicPr>
            <a:picLocks noChangeAspect="1"/>
          </p:cNvPicPr>
          <p:nvPr/>
        </p:nvPicPr>
        <p:blipFill>
          <a:blip r:embed="rId14"/>
          <a:stretch>
            <a:fillRect/>
          </a:stretch>
        </p:blipFill>
        <p:spPr>
          <a:xfrm>
            <a:off x="362179" y="12873119"/>
            <a:ext cx="3587890" cy="2043791"/>
          </a:xfrm>
          <a:prstGeom prst="rect">
            <a:avLst/>
          </a:prstGeom>
        </p:spPr>
      </p:pic>
    </p:spTree>
    <p:extLst>
      <p:ext uri="{BB962C8B-B14F-4D97-AF65-F5344CB8AC3E}">
        <p14:creationId xmlns:p14="http://schemas.microsoft.com/office/powerpoint/2010/main" val="180273275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3668</TotalTime>
  <Words>907</Words>
  <Application>Microsoft Office PowerPoint</Application>
  <PresentationFormat>Özel</PresentationFormat>
  <Paragraphs>107</Paragraphs>
  <Slides>4</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vt:i4>
      </vt:variant>
    </vt:vector>
  </HeadingPairs>
  <TitlesOfParts>
    <vt:vector size="9" baseType="lpstr">
      <vt:lpstr>Arial</vt:lpstr>
      <vt:lpstr>Calibri</vt:lpstr>
      <vt:lpstr>Times New Roman</vt:lpstr>
      <vt:lpstr>TUITypeLight</vt:lpstr>
      <vt:lpstr>Ofis Teması</vt:lpstr>
      <vt:lpstr>PowerPoint Sunusu</vt:lpstr>
      <vt:lpstr>PowerPoint Sunusu</vt:lpstr>
      <vt:lpstr>PowerPoint Sunusu</vt:lpstr>
      <vt:lpstr>PowerPoint Sunusu</vt:lpstr>
    </vt:vector>
  </TitlesOfParts>
  <Company>NeC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HP</dc:creator>
  <cp:lastModifiedBy>SKKM</cp:lastModifiedBy>
  <cp:revision>209</cp:revision>
  <cp:lastPrinted>2021-07-10T13:16:59Z</cp:lastPrinted>
  <dcterms:created xsi:type="dcterms:W3CDTF">2013-03-27T18:10:27Z</dcterms:created>
  <dcterms:modified xsi:type="dcterms:W3CDTF">2021-07-10T13:17:02Z</dcterms:modified>
</cp:coreProperties>
</file>